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1" r:id="rId2"/>
    <p:sldId id="256" r:id="rId3"/>
    <p:sldId id="264" r:id="rId4"/>
    <p:sldId id="280" r:id="rId5"/>
    <p:sldId id="286" r:id="rId6"/>
    <p:sldId id="260" r:id="rId7"/>
    <p:sldId id="278" r:id="rId8"/>
    <p:sldId id="274" r:id="rId9"/>
    <p:sldId id="259" r:id="rId10"/>
    <p:sldId id="263" r:id="rId11"/>
    <p:sldId id="289" r:id="rId12"/>
    <p:sldId id="283" r:id="rId13"/>
    <p:sldId id="257" r:id="rId14"/>
    <p:sldId id="288" r:id="rId15"/>
    <p:sldId id="285" r:id="rId16"/>
    <p:sldId id="28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3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117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0C1A5B-ACC2-4776-83E5-5233F1BF5F89}"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C1A5B-ACC2-4776-83E5-5233F1BF5F8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150C1A5B-ACC2-4776-83E5-5233F1BF5F89}"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150C1A5B-ACC2-4776-83E5-5233F1BF5F89}"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0C1A5B-ACC2-4776-83E5-5233F1BF5F89}"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773135C-C97E-4BFC-93A6-33EB9ED4927E}" type="datetimeFigureOut">
              <a:rPr lang="ru-RU" smtClean="0"/>
              <a:pPr/>
              <a:t>20.03.2012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0C1A5B-ACC2-4776-83E5-5233F1BF5F89}"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150C1A5B-ACC2-4776-83E5-5233F1BF5F89}"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150C1A5B-ACC2-4776-83E5-5233F1BF5F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50C1A5B-ACC2-4776-83E5-5233F1BF5F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50C1A5B-ACC2-4776-83E5-5233F1BF5F89}"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773135C-C97E-4BFC-93A6-33EB9ED4927E}" type="datetimeFigureOut">
              <a:rPr lang="ru-RU" smtClean="0"/>
              <a:pPr/>
              <a:t>20.03.2012</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150C1A5B-ACC2-4776-83E5-5233F1BF5F89}"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773135C-C97E-4BFC-93A6-33EB9ED4927E}" type="datetimeFigureOut">
              <a:rPr lang="ru-RU" smtClean="0"/>
              <a:pPr/>
              <a:t>20.03.2012</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773135C-C97E-4BFC-93A6-33EB9ED4927E}" type="datetimeFigureOut">
              <a:rPr lang="ru-RU" smtClean="0"/>
              <a:pPr/>
              <a:t>20.03.2012</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50C1A5B-ACC2-4776-83E5-5233F1BF5F89}"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534400" cy="758952"/>
          </a:xfrm>
        </p:spPr>
        <p:txBody>
          <a:bodyPr>
            <a:normAutofit fontScale="90000"/>
          </a:bodyPr>
          <a:lstStyle/>
          <a:p>
            <a:r>
              <a:rPr lang="ru-RU" sz="2700" dirty="0" smtClean="0">
                <a:solidFill>
                  <a:schemeClr val="tx1"/>
                </a:solidFill>
              </a:rPr>
              <a:t>Муниципальный конкурс на противопожарную тему:</a:t>
            </a:r>
            <a:r>
              <a:rPr lang="en-US" dirty="0" smtClean="0">
                <a:solidFill>
                  <a:schemeClr val="tx1"/>
                </a:solidFill>
              </a:rPr>
              <a:t/>
            </a:r>
            <a:br>
              <a:rPr lang="en-US" dirty="0" smtClean="0">
                <a:solidFill>
                  <a:schemeClr val="tx1"/>
                </a:solidFill>
              </a:rPr>
            </a:br>
            <a:r>
              <a:rPr lang="ru-RU" dirty="0" smtClean="0">
                <a:solidFill>
                  <a:schemeClr val="tx1"/>
                </a:solidFill>
              </a:rPr>
              <a:t> </a:t>
            </a:r>
            <a:r>
              <a:rPr lang="ru-RU" sz="3100" dirty="0" smtClean="0">
                <a:solidFill>
                  <a:schemeClr val="tx1"/>
                </a:solidFill>
              </a:rPr>
              <a:t>«Помни каждый гражданин номер спасения 01»</a:t>
            </a:r>
            <a:endParaRPr lang="ru-RU" sz="3100" dirty="0">
              <a:solidFill>
                <a:schemeClr val="tx1"/>
              </a:solidFill>
            </a:endParaRPr>
          </a:p>
        </p:txBody>
      </p:sp>
      <p:sp>
        <p:nvSpPr>
          <p:cNvPr id="3" name="Содержимое 2"/>
          <p:cNvSpPr>
            <a:spLocks noGrp="1"/>
          </p:cNvSpPr>
          <p:nvPr>
            <p:ph sz="quarter" idx="1"/>
          </p:nvPr>
        </p:nvSpPr>
        <p:spPr>
          <a:xfrm>
            <a:off x="357158" y="1785926"/>
            <a:ext cx="8229600" cy="4786346"/>
          </a:xfrm>
        </p:spPr>
        <p:txBody>
          <a:bodyPr>
            <a:normAutofit/>
          </a:bodyPr>
          <a:lstStyle/>
          <a:p>
            <a:pPr algn="ctr">
              <a:buNone/>
            </a:pPr>
            <a:r>
              <a:rPr lang="ru-RU" dirty="0" smtClean="0"/>
              <a:t>Презентация мероприятия на тему : </a:t>
            </a:r>
          </a:p>
          <a:p>
            <a:pPr algn="ctr">
              <a:buNone/>
            </a:pPr>
            <a:r>
              <a:rPr lang="ru-RU" sz="3000" dirty="0" smtClean="0">
                <a:solidFill>
                  <a:schemeClr val="accent1"/>
                </a:solidFill>
              </a:rPr>
              <a:t>« Я в спасатели пойду – пусть меня научат» </a:t>
            </a:r>
          </a:p>
          <a:p>
            <a:pPr algn="ctr">
              <a:buNone/>
            </a:pPr>
            <a:r>
              <a:rPr lang="ru-RU" sz="1800" dirty="0" smtClean="0"/>
              <a:t>                                               Автор : </a:t>
            </a:r>
            <a:r>
              <a:rPr lang="ru-RU" sz="1800" b="1" dirty="0" err="1" smtClean="0"/>
              <a:t>Сизова</a:t>
            </a:r>
            <a:r>
              <a:rPr lang="ru-RU" sz="1800" b="1" dirty="0" smtClean="0"/>
              <a:t> Анна </a:t>
            </a:r>
            <a:r>
              <a:rPr lang="en-US" sz="1800" dirty="0" smtClean="0"/>
              <a:t>16 </a:t>
            </a:r>
            <a:r>
              <a:rPr lang="ru-RU" sz="1800" dirty="0" smtClean="0"/>
              <a:t>лет, вожатая</a:t>
            </a:r>
          </a:p>
          <a:p>
            <a:pPr algn="ctr">
              <a:buNone/>
            </a:pPr>
            <a:r>
              <a:rPr lang="ru-RU" sz="1800" dirty="0" smtClean="0"/>
              <a:t>                                                             пришкольного лагеря  сош№7</a:t>
            </a:r>
          </a:p>
          <a:p>
            <a:pPr algn="r">
              <a:buNone/>
            </a:pPr>
            <a:r>
              <a:rPr lang="ru-RU" sz="1800" dirty="0" smtClean="0"/>
              <a:t>                                    Руководители : </a:t>
            </a:r>
            <a:r>
              <a:rPr lang="ru-RU" sz="1800" b="1" dirty="0" err="1" smtClean="0"/>
              <a:t>Селифонтова</a:t>
            </a:r>
            <a:r>
              <a:rPr lang="ru-RU" sz="1800" b="1" dirty="0" smtClean="0"/>
              <a:t> Л.А., </a:t>
            </a:r>
            <a:r>
              <a:rPr lang="ru-RU" sz="1800" dirty="0" smtClean="0"/>
              <a:t>учитель ОБЖ МОУ сош№7</a:t>
            </a:r>
          </a:p>
          <a:p>
            <a:pPr>
              <a:buNone/>
            </a:pPr>
            <a:r>
              <a:rPr lang="ru-RU" sz="1800" dirty="0" smtClean="0"/>
              <a:t>                                                                          </a:t>
            </a:r>
            <a:r>
              <a:rPr lang="ru-RU" sz="1800" b="1" dirty="0" err="1" smtClean="0"/>
              <a:t>СизоваЕ.Н</a:t>
            </a:r>
            <a:r>
              <a:rPr lang="ru-RU" sz="1800" b="1" dirty="0" smtClean="0"/>
              <a:t>.,  </a:t>
            </a:r>
            <a:r>
              <a:rPr lang="ru-RU" sz="1800" dirty="0" smtClean="0"/>
              <a:t>начальник   </a:t>
            </a:r>
          </a:p>
          <a:p>
            <a:pPr>
              <a:buNone/>
            </a:pPr>
            <a:r>
              <a:rPr lang="ru-RU" sz="1800" dirty="0" smtClean="0"/>
              <a:t>                                                                         пришкольного лагеря МОУ сош№7</a:t>
            </a:r>
          </a:p>
          <a:p>
            <a:pPr algn="ctr">
              <a:buNone/>
            </a:pPr>
            <a:endParaRPr lang="ru-RU" dirty="0" smtClean="0"/>
          </a:p>
          <a:p>
            <a:pPr algn="ctr">
              <a:buNone/>
            </a:pPr>
            <a:r>
              <a:rPr lang="ru-RU" sz="2000" dirty="0" smtClean="0"/>
              <a:t>г. Углич  2011 год</a:t>
            </a:r>
          </a:p>
          <a:p>
            <a:pPr algn="ctr">
              <a:buNone/>
            </a:pPr>
            <a:endParaRPr lang="ru-RU" dirty="0" smtClean="0"/>
          </a:p>
          <a:p>
            <a:pPr algn="ctr">
              <a:buNone/>
            </a:pP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solidFill>
              </a:rPr>
              <a:t>Пожарный - спасатель</a:t>
            </a:r>
            <a:endParaRPr lang="ru-RU" sz="4400" dirty="0">
              <a:solidFill>
                <a:schemeClr val="accent1"/>
              </a:solidFill>
            </a:endParaRPr>
          </a:p>
        </p:txBody>
      </p:sp>
      <p:sp>
        <p:nvSpPr>
          <p:cNvPr id="5" name="Содержимое 4"/>
          <p:cNvSpPr>
            <a:spLocks noGrp="1"/>
          </p:cNvSpPr>
          <p:nvPr>
            <p:ph sz="quarter" idx="1"/>
          </p:nvPr>
        </p:nvSpPr>
        <p:spPr>
          <a:xfrm>
            <a:off x="5000628" y="1857364"/>
            <a:ext cx="3805044" cy="4098808"/>
          </a:xfrm>
        </p:spPr>
        <p:txBody>
          <a:bodyPr>
            <a:normAutofit fontScale="77500" lnSpcReduction="20000"/>
          </a:bodyPr>
          <a:lstStyle/>
          <a:p>
            <a:pPr>
              <a:buNone/>
            </a:pPr>
            <a:r>
              <a:rPr lang="ru-RU" dirty="0" smtClean="0"/>
              <a:t>    Сегодня пожарный должен быть универсалом. Он должен уметь не только тушить пожары, но и работать с гидравлическим аварийно-спасательным инструментом, оказывать первую неотложную помощь пострадавшим в результате ДТП. Сама жизнь ставит перед пожарными новые задачи. </a:t>
            </a:r>
            <a:endParaRPr lang="ru-RU" sz="1700" dirty="0"/>
          </a:p>
        </p:txBody>
      </p:sp>
      <p:pic>
        <p:nvPicPr>
          <p:cNvPr id="1026" name="Picture 2" descr="C:\Documents and Settings\Олег\Рабочий стол\01.jpg"/>
          <p:cNvPicPr>
            <a:picLocks noChangeAspect="1" noChangeArrowheads="1"/>
          </p:cNvPicPr>
          <p:nvPr/>
        </p:nvPicPr>
        <p:blipFill>
          <a:blip r:embed="rId2"/>
          <a:srcRect/>
          <a:stretch>
            <a:fillRect/>
          </a:stretch>
        </p:blipFill>
        <p:spPr bwMode="auto">
          <a:xfrm>
            <a:off x="571472" y="1571612"/>
            <a:ext cx="3643338" cy="2273027"/>
          </a:xfrm>
          <a:prstGeom prst="rect">
            <a:avLst/>
          </a:prstGeom>
          <a:noFill/>
        </p:spPr>
      </p:pic>
      <p:pic>
        <p:nvPicPr>
          <p:cNvPr id="1027" name="Picture 3" descr="C:\Documents and Settings\Олег\Рабочий стол\05.jpg"/>
          <p:cNvPicPr>
            <a:picLocks noChangeAspect="1" noChangeArrowheads="1"/>
          </p:cNvPicPr>
          <p:nvPr/>
        </p:nvPicPr>
        <p:blipFill>
          <a:blip r:embed="rId3"/>
          <a:srcRect/>
          <a:stretch>
            <a:fillRect/>
          </a:stretch>
        </p:blipFill>
        <p:spPr bwMode="auto">
          <a:xfrm>
            <a:off x="571472" y="4071942"/>
            <a:ext cx="3643338" cy="21907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00070"/>
          </a:xfrm>
        </p:spPr>
        <p:txBody>
          <a:bodyPr>
            <a:noAutofit/>
          </a:bodyPr>
          <a:lstStyle/>
          <a:p>
            <a:r>
              <a:rPr lang="ru-RU" sz="3600" dirty="0" smtClean="0">
                <a:solidFill>
                  <a:schemeClr val="accent1"/>
                </a:solidFill>
              </a:rPr>
              <a:t>Снаряжение пожарного - спасателя</a:t>
            </a:r>
            <a:endParaRPr lang="ru-RU" sz="3600" dirty="0">
              <a:solidFill>
                <a:schemeClr val="accent1"/>
              </a:solidFill>
            </a:endParaRPr>
          </a:p>
        </p:txBody>
      </p:sp>
      <p:sp>
        <p:nvSpPr>
          <p:cNvPr id="5" name="Содержимое 4"/>
          <p:cNvSpPr>
            <a:spLocks noGrp="1"/>
          </p:cNvSpPr>
          <p:nvPr>
            <p:ph sz="quarter" idx="1"/>
          </p:nvPr>
        </p:nvSpPr>
        <p:spPr>
          <a:xfrm>
            <a:off x="4143372" y="1643050"/>
            <a:ext cx="4733738" cy="4670312"/>
          </a:xfrm>
        </p:spPr>
        <p:txBody>
          <a:bodyPr>
            <a:noAutofit/>
          </a:bodyPr>
          <a:lstStyle/>
          <a:p>
            <a:pPr>
              <a:buNone/>
            </a:pPr>
            <a:r>
              <a:rPr lang="ru-RU" sz="1400" b="1" dirty="0" smtClean="0"/>
              <a:t>Каски пожарного</a:t>
            </a:r>
            <a:r>
              <a:rPr lang="ru-RU" sz="1400" dirty="0" smtClean="0"/>
              <a:t> предназначены для защиты головы и лица от возможных травм, теплового излучения и воды. Снабжены защитным забралом.</a:t>
            </a:r>
          </a:p>
          <a:p>
            <a:pPr>
              <a:buNone/>
            </a:pPr>
            <a:r>
              <a:rPr lang="ru-RU" sz="1400" b="1" dirty="0" smtClean="0"/>
              <a:t>Боевая одежда пожарных </a:t>
            </a:r>
            <a:r>
              <a:rPr lang="ru-RU" sz="1400" dirty="0" smtClean="0"/>
              <a:t>предназначена для защиты от воды, пониженных температур, водных растворов ПВ. В состав комплекта входят: куртка, брюки, трехпалые рукавицы или перчатки. </a:t>
            </a:r>
          </a:p>
          <a:p>
            <a:pPr>
              <a:buNone/>
            </a:pPr>
            <a:r>
              <a:rPr lang="ru-RU" sz="1400" b="1" dirty="0" smtClean="0"/>
              <a:t>Пояс пожарный </a:t>
            </a:r>
            <a:r>
              <a:rPr lang="ru-RU" sz="1400" dirty="0" smtClean="0"/>
              <a:t>предназначен для спасения людей, </a:t>
            </a:r>
            <a:r>
              <a:rPr lang="ru-RU" sz="1400" dirty="0" err="1" smtClean="0"/>
              <a:t>самоспасения</a:t>
            </a:r>
            <a:r>
              <a:rPr lang="ru-RU" sz="1400" dirty="0" smtClean="0"/>
              <a:t> пожарных, а также для закрепления и страховки при работе на высоте.</a:t>
            </a:r>
          </a:p>
          <a:p>
            <a:pPr>
              <a:buNone/>
            </a:pPr>
            <a:r>
              <a:rPr lang="ru-RU" sz="1400" b="1" dirty="0" smtClean="0"/>
              <a:t>Топор пожарный</a:t>
            </a:r>
            <a:r>
              <a:rPr lang="ru-RU" sz="1400" dirty="0" smtClean="0"/>
              <a:t>, поясной используется при передвижении по крутым скатам крыши, вскрытия кровли, дверей и окон горящих зданий открывания крышек колодцев.</a:t>
            </a:r>
          </a:p>
          <a:p>
            <a:pPr>
              <a:buNone/>
            </a:pPr>
            <a:r>
              <a:rPr lang="ru-RU" sz="1400" b="1" dirty="0" smtClean="0"/>
              <a:t>Карабин</a:t>
            </a:r>
            <a:r>
              <a:rPr lang="ru-RU" sz="1400" dirty="0" smtClean="0"/>
              <a:t> предназначен для поведения спасательных работ, </a:t>
            </a:r>
            <a:r>
              <a:rPr lang="ru-RU" sz="1400" dirty="0" err="1" smtClean="0"/>
              <a:t>самоспасения</a:t>
            </a:r>
            <a:r>
              <a:rPr lang="ru-RU" sz="1400" dirty="0" smtClean="0"/>
              <a:t> пожарных и страховки при работе на высоте.</a:t>
            </a:r>
          </a:p>
        </p:txBody>
      </p:sp>
      <p:pic>
        <p:nvPicPr>
          <p:cNvPr id="2051" name="Picture 3" descr="C:\Documents and Settings\Олег\Рабочий стол\фото\0_4467_de6790a4_XL.jpg"/>
          <p:cNvPicPr>
            <a:picLocks noChangeAspect="1" noChangeArrowheads="1"/>
          </p:cNvPicPr>
          <p:nvPr/>
        </p:nvPicPr>
        <p:blipFill>
          <a:blip r:embed="rId2"/>
          <a:srcRect/>
          <a:stretch>
            <a:fillRect/>
          </a:stretch>
        </p:blipFill>
        <p:spPr bwMode="auto">
          <a:xfrm>
            <a:off x="285720" y="1857364"/>
            <a:ext cx="3643337" cy="32861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smtClean="0">
                <a:solidFill>
                  <a:schemeClr val="accent1"/>
                </a:solidFill>
              </a:rPr>
              <a:t>Эстафета юных спасателей</a:t>
            </a:r>
            <a:endParaRPr lang="ru-RU" sz="4400" dirty="0">
              <a:solidFill>
                <a:schemeClr val="accent1"/>
              </a:solidFill>
            </a:endParaRPr>
          </a:p>
        </p:txBody>
      </p:sp>
      <p:pic>
        <p:nvPicPr>
          <p:cNvPr id="35845" name="Picture 5" descr="C:\Documents and Settings\Олег\Рабочий стол\фото\IMG_0117.JPG"/>
          <p:cNvPicPr>
            <a:picLocks noChangeAspect="1" noChangeArrowheads="1"/>
          </p:cNvPicPr>
          <p:nvPr/>
        </p:nvPicPr>
        <p:blipFill>
          <a:blip r:embed="rId2"/>
          <a:srcRect/>
          <a:stretch>
            <a:fillRect/>
          </a:stretch>
        </p:blipFill>
        <p:spPr bwMode="auto">
          <a:xfrm>
            <a:off x="6429388" y="3929066"/>
            <a:ext cx="2357454" cy="1857388"/>
          </a:xfrm>
          <a:prstGeom prst="rect">
            <a:avLst/>
          </a:prstGeom>
          <a:noFill/>
        </p:spPr>
      </p:pic>
      <p:pic>
        <p:nvPicPr>
          <p:cNvPr id="35846" name="Picture 6" descr="C:\Documents and Settings\Олег\Рабочий стол\фото\img_0106.jpg"/>
          <p:cNvPicPr>
            <a:picLocks noGrp="1" noChangeAspect="1" noChangeArrowheads="1"/>
          </p:cNvPicPr>
          <p:nvPr>
            <p:ph sz="quarter" idx="1"/>
          </p:nvPr>
        </p:nvPicPr>
        <p:blipFill>
          <a:blip r:embed="rId3"/>
          <a:srcRect/>
          <a:stretch>
            <a:fillRect/>
          </a:stretch>
        </p:blipFill>
        <p:spPr bwMode="auto">
          <a:xfrm>
            <a:off x="285720" y="3929066"/>
            <a:ext cx="1857388" cy="1857388"/>
          </a:xfrm>
          <a:prstGeom prst="rect">
            <a:avLst/>
          </a:prstGeom>
          <a:noFill/>
        </p:spPr>
      </p:pic>
      <p:pic>
        <p:nvPicPr>
          <p:cNvPr id="35848" name="Picture 8" descr="D:\пожарные фотки\фото\Изображение 923.jpg"/>
          <p:cNvPicPr>
            <a:picLocks noChangeAspect="1" noChangeArrowheads="1"/>
          </p:cNvPicPr>
          <p:nvPr/>
        </p:nvPicPr>
        <p:blipFill>
          <a:blip r:embed="rId4" cstate="print"/>
          <a:srcRect/>
          <a:stretch>
            <a:fillRect/>
          </a:stretch>
        </p:blipFill>
        <p:spPr bwMode="auto">
          <a:xfrm>
            <a:off x="285720" y="1500174"/>
            <a:ext cx="1714512" cy="2286016"/>
          </a:xfrm>
          <a:prstGeom prst="rect">
            <a:avLst/>
          </a:prstGeom>
          <a:noFill/>
        </p:spPr>
      </p:pic>
      <p:pic>
        <p:nvPicPr>
          <p:cNvPr id="13" name="Picture 2" descr="D:\пожарные фотки\фото\Изображение 905.jpg"/>
          <p:cNvPicPr>
            <a:picLocks noChangeAspect="1" noChangeArrowheads="1"/>
          </p:cNvPicPr>
          <p:nvPr/>
        </p:nvPicPr>
        <p:blipFill>
          <a:blip r:embed="rId5" cstate="print"/>
          <a:srcRect/>
          <a:stretch>
            <a:fillRect/>
          </a:stretch>
        </p:blipFill>
        <p:spPr bwMode="auto">
          <a:xfrm>
            <a:off x="6429388" y="1428736"/>
            <a:ext cx="2290755" cy="2357454"/>
          </a:xfrm>
          <a:prstGeom prst="rect">
            <a:avLst/>
          </a:prstGeom>
          <a:noFill/>
        </p:spPr>
      </p:pic>
      <p:pic>
        <p:nvPicPr>
          <p:cNvPr id="35849" name="Picture 9" descr="C:\Documents and Settings\Олег\Рабочий стол\фото\uniy_pozarniy_580_1.jpg"/>
          <p:cNvPicPr>
            <a:picLocks noChangeAspect="1" noChangeArrowheads="1"/>
          </p:cNvPicPr>
          <p:nvPr/>
        </p:nvPicPr>
        <p:blipFill>
          <a:blip r:embed="rId6"/>
          <a:srcRect/>
          <a:stretch>
            <a:fillRect/>
          </a:stretch>
        </p:blipFill>
        <p:spPr bwMode="auto">
          <a:xfrm>
            <a:off x="2571737" y="1500174"/>
            <a:ext cx="3286148" cy="2237980"/>
          </a:xfrm>
          <a:prstGeom prst="rect">
            <a:avLst/>
          </a:prstGeom>
          <a:noFill/>
        </p:spPr>
      </p:pic>
      <p:sp>
        <p:nvSpPr>
          <p:cNvPr id="11" name="TextBox 10"/>
          <p:cNvSpPr txBox="1"/>
          <p:nvPr/>
        </p:nvSpPr>
        <p:spPr>
          <a:xfrm>
            <a:off x="3786182" y="4286256"/>
            <a:ext cx="1285884" cy="369332"/>
          </a:xfrm>
          <a:prstGeom prst="rect">
            <a:avLst/>
          </a:prstGeom>
          <a:noFill/>
        </p:spPr>
        <p:txBody>
          <a:bodyPr wrap="square" rtlCol="0">
            <a:spAutoFit/>
          </a:bodyPr>
          <a:lstStyle/>
          <a:p>
            <a:endParaRPr lang="ru-RU" dirty="0"/>
          </a:p>
        </p:txBody>
      </p:sp>
      <p:sp>
        <p:nvSpPr>
          <p:cNvPr id="10" name="TextBox 9"/>
          <p:cNvSpPr txBox="1"/>
          <p:nvPr/>
        </p:nvSpPr>
        <p:spPr>
          <a:xfrm>
            <a:off x="2214546" y="4214818"/>
            <a:ext cx="4500594" cy="1169551"/>
          </a:xfrm>
          <a:prstGeom prst="rect">
            <a:avLst/>
          </a:prstGeom>
          <a:noFill/>
        </p:spPr>
        <p:txBody>
          <a:bodyPr wrap="square" rtlCol="0">
            <a:spAutoFit/>
          </a:bodyPr>
          <a:lstStyle/>
          <a:p>
            <a:r>
              <a:rPr lang="ru-RU" sz="1400" dirty="0" smtClean="0"/>
              <a:t>Спасать людей - что может быть опасней?</a:t>
            </a:r>
            <a:br>
              <a:rPr lang="ru-RU" sz="1400" dirty="0" smtClean="0"/>
            </a:br>
            <a:r>
              <a:rPr lang="ru-RU" sz="1400" dirty="0" smtClean="0"/>
              <a:t>Но для пожарного нет этого прекрасней.</a:t>
            </a:r>
            <a:br>
              <a:rPr lang="ru-RU" sz="1400" dirty="0" smtClean="0"/>
            </a:br>
            <a:r>
              <a:rPr lang="ru-RU" sz="1400" dirty="0" smtClean="0"/>
              <a:t>Он храбр, опасности бежит он сам навстречу. </a:t>
            </a:r>
          </a:p>
          <a:p>
            <a:r>
              <a:rPr lang="ru-RU" sz="1400" dirty="0" smtClean="0"/>
              <a:t>Отвага, честь всегда в нём будут вечны!</a:t>
            </a:r>
            <a:br>
              <a:rPr lang="ru-RU" sz="1400" dirty="0" smtClean="0"/>
            </a:b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43824" cy="796908"/>
          </a:xfrm>
        </p:spPr>
        <p:txBody>
          <a:bodyPr>
            <a:normAutofit/>
          </a:bodyPr>
          <a:lstStyle/>
          <a:p>
            <a:r>
              <a:rPr lang="ru-RU" sz="4400" dirty="0" smtClean="0">
                <a:solidFill>
                  <a:schemeClr val="accent1"/>
                </a:solidFill>
              </a:rPr>
              <a:t>Юные </a:t>
            </a:r>
            <a:r>
              <a:rPr lang="ru-RU" sz="4400" dirty="0" err="1" smtClean="0">
                <a:solidFill>
                  <a:schemeClr val="accent1"/>
                </a:solidFill>
              </a:rPr>
              <a:t>огнеборцы</a:t>
            </a:r>
            <a:endParaRPr lang="ru-RU" sz="4400" dirty="0">
              <a:solidFill>
                <a:schemeClr val="accent1"/>
              </a:solidFill>
            </a:endParaRPr>
          </a:p>
        </p:txBody>
      </p:sp>
      <p:pic>
        <p:nvPicPr>
          <p:cNvPr id="25601" name="Picture 1" descr="D:\пожарные фотки\кадетский костер 2010\IMG_0848.JPG"/>
          <p:cNvPicPr>
            <a:picLocks noGrp="1" noChangeAspect="1" noChangeArrowheads="1"/>
          </p:cNvPicPr>
          <p:nvPr>
            <p:ph sz="quarter" idx="1"/>
          </p:nvPr>
        </p:nvPicPr>
        <p:blipFill>
          <a:blip r:embed="rId2" cstate="print"/>
          <a:srcRect/>
          <a:stretch>
            <a:fillRect/>
          </a:stretch>
        </p:blipFill>
        <p:spPr bwMode="auto">
          <a:xfrm>
            <a:off x="214282" y="1553752"/>
            <a:ext cx="4214842" cy="3161132"/>
          </a:xfrm>
          <a:prstGeom prst="rect">
            <a:avLst/>
          </a:prstGeom>
          <a:noFill/>
        </p:spPr>
      </p:pic>
      <p:sp>
        <p:nvSpPr>
          <p:cNvPr id="7" name="TextBox 6"/>
          <p:cNvSpPr txBox="1"/>
          <p:nvPr/>
        </p:nvSpPr>
        <p:spPr>
          <a:xfrm>
            <a:off x="3071802" y="4786322"/>
            <a:ext cx="5357850" cy="1477328"/>
          </a:xfrm>
          <a:prstGeom prst="rect">
            <a:avLst/>
          </a:prstGeom>
          <a:noFill/>
        </p:spPr>
        <p:txBody>
          <a:bodyPr wrap="square" rtlCol="0">
            <a:spAutoFit/>
          </a:bodyPr>
          <a:lstStyle/>
          <a:p>
            <a:r>
              <a:rPr lang="ru-RU" dirty="0" smtClean="0"/>
              <a:t>Пожар, огонь, взлетает пламя,</a:t>
            </a:r>
            <a:br>
              <a:rPr lang="ru-RU" dirty="0" smtClean="0"/>
            </a:br>
            <a:r>
              <a:rPr lang="ru-RU" dirty="0" smtClean="0"/>
              <a:t>Дым застилает все вокруг,</a:t>
            </a:r>
            <a:br>
              <a:rPr lang="ru-RU" dirty="0" smtClean="0"/>
            </a:br>
            <a:r>
              <a:rPr lang="ru-RU" dirty="0" smtClean="0"/>
              <a:t>И только смелые мальчишки,</a:t>
            </a:r>
            <a:br>
              <a:rPr lang="ru-RU" dirty="0" smtClean="0"/>
            </a:br>
            <a:r>
              <a:rPr lang="ru-RU" dirty="0" smtClean="0"/>
              <a:t>Бегут на помощь, где зовут.</a:t>
            </a:r>
            <a:br>
              <a:rPr lang="ru-RU" dirty="0" smtClean="0"/>
            </a:br>
            <a:endParaRPr lang="ru-RU" dirty="0"/>
          </a:p>
        </p:txBody>
      </p:sp>
      <p:pic>
        <p:nvPicPr>
          <p:cNvPr id="3075" name="Picture 3" descr="C:\Documents and Settings\Олег\Рабочий стол\fire.jpg"/>
          <p:cNvPicPr>
            <a:picLocks noChangeAspect="1" noChangeArrowheads="1"/>
          </p:cNvPicPr>
          <p:nvPr/>
        </p:nvPicPr>
        <p:blipFill>
          <a:blip r:embed="rId3"/>
          <a:srcRect/>
          <a:stretch>
            <a:fillRect/>
          </a:stretch>
        </p:blipFill>
        <p:spPr bwMode="auto">
          <a:xfrm>
            <a:off x="4762500" y="1571612"/>
            <a:ext cx="4095780" cy="31432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534400" cy="985822"/>
          </a:xfrm>
        </p:spPr>
        <p:txBody>
          <a:bodyPr>
            <a:noAutofit/>
          </a:bodyPr>
          <a:lstStyle/>
          <a:p>
            <a:r>
              <a:rPr lang="ru-RU" sz="3200" dirty="0" smtClean="0">
                <a:solidFill>
                  <a:schemeClr val="accent1"/>
                </a:solidFill>
              </a:rPr>
              <a:t>Как  вести себя при пожаре?</a:t>
            </a:r>
            <a:endParaRPr lang="ru-RU" sz="3200" dirty="0">
              <a:solidFill>
                <a:schemeClr val="accent1"/>
              </a:solidFill>
            </a:endParaRPr>
          </a:p>
        </p:txBody>
      </p:sp>
      <p:sp>
        <p:nvSpPr>
          <p:cNvPr id="3" name="Содержимое 2"/>
          <p:cNvSpPr>
            <a:spLocks noGrp="1"/>
          </p:cNvSpPr>
          <p:nvPr>
            <p:ph sz="quarter" idx="1"/>
          </p:nvPr>
        </p:nvSpPr>
        <p:spPr>
          <a:xfrm>
            <a:off x="4286248" y="1500174"/>
            <a:ext cx="4662300" cy="4786314"/>
          </a:xfrm>
        </p:spPr>
        <p:txBody>
          <a:bodyPr>
            <a:normAutofit fontScale="25000" lnSpcReduction="20000"/>
          </a:bodyPr>
          <a:lstStyle/>
          <a:p>
            <a:pPr marL="342900" indent="-342900" algn="ctr">
              <a:buNone/>
            </a:pPr>
            <a:r>
              <a:rPr lang="ru-RU" b="1" i="1" dirty="0" smtClean="0"/>
              <a:t>    </a:t>
            </a:r>
          </a:p>
          <a:p>
            <a:pPr marL="342900" indent="-342900">
              <a:buNone/>
            </a:pPr>
            <a:r>
              <a:rPr lang="ru-RU" sz="5500" b="1" i="1" dirty="0" smtClean="0"/>
              <a:t>  </a:t>
            </a:r>
            <a:r>
              <a:rPr lang="ru-RU" sz="5500" b="1" dirty="0" smtClean="0"/>
              <a:t>1.Если огонь небольшой, можно попробовать сразу же затушить его, набросив, например, на него плотную ткань, одеяло или вылив кастрюлю воды.</a:t>
            </a:r>
          </a:p>
          <a:p>
            <a:pPr marL="342900" indent="-342900">
              <a:buNone/>
            </a:pPr>
            <a:r>
              <a:rPr lang="ru-RU" sz="5500" b="1" dirty="0" smtClean="0"/>
              <a:t>  2. Если огонь сразу не погас, немедленно убегай из дома в безопасное место. И только после этого звони в пожарную охрану по телефону «О 1»  </a:t>
            </a:r>
          </a:p>
          <a:p>
            <a:pPr marL="342900" indent="-342900">
              <a:buNone/>
            </a:pPr>
            <a:r>
              <a:rPr lang="ru-RU" sz="5500" b="1" dirty="0" smtClean="0"/>
              <a:t> 3. Если не можешь убежать из горящей квартиры, сразу же позвони по телефону «01» и сообщи пожарным точный адрес и номер своей квартиры. После этого из окна зови на помощь</a:t>
            </a:r>
          </a:p>
          <a:p>
            <a:pPr marL="342900" indent="-342900">
              <a:buNone/>
            </a:pPr>
            <a:r>
              <a:rPr lang="ru-RU" sz="5500" b="1" dirty="0" smtClean="0"/>
              <a:t> 4. Если чувствуешь, что задыхаешься от дыма, опустись на корточки или продвигайся к выходу ползком - внизу меньше дыма.</a:t>
            </a:r>
          </a:p>
          <a:p>
            <a:pPr marL="342900" indent="-342900">
              <a:buNone/>
            </a:pPr>
            <a:endParaRPr lang="ru-RU" sz="5500" b="1" dirty="0" smtClean="0"/>
          </a:p>
          <a:p>
            <a:pPr marL="342900" indent="-342900">
              <a:buNone/>
            </a:pPr>
            <a:r>
              <a:rPr lang="ru-RU" sz="5500" b="1" dirty="0" smtClean="0"/>
              <a:t>  5. Ожидая приезда пожарных, не теряй головы и не   выпрыгивай из окна. Тебя обязательно спасут.</a:t>
            </a:r>
          </a:p>
        </p:txBody>
      </p:sp>
      <p:pic>
        <p:nvPicPr>
          <p:cNvPr id="30722" name="Picture 2" descr="C:\Documents and Settings\Олег\Рабочий стол\фото\sdc10416.jpg"/>
          <p:cNvPicPr>
            <a:picLocks noChangeAspect="1" noChangeArrowheads="1"/>
          </p:cNvPicPr>
          <p:nvPr/>
        </p:nvPicPr>
        <p:blipFill>
          <a:blip r:embed="rId2"/>
          <a:srcRect/>
          <a:stretch>
            <a:fillRect/>
          </a:stretch>
        </p:blipFill>
        <p:spPr bwMode="auto">
          <a:xfrm>
            <a:off x="642910" y="2143116"/>
            <a:ext cx="3429024" cy="29289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sz="3600" dirty="0" smtClean="0">
                <a:solidFill>
                  <a:schemeClr val="accent1"/>
                </a:solidFill>
              </a:rPr>
              <a:t>«Помни каждый гражданин</a:t>
            </a:r>
            <a:br>
              <a:rPr lang="ru-RU" sz="3600" dirty="0" smtClean="0">
                <a:solidFill>
                  <a:schemeClr val="accent1"/>
                </a:solidFill>
              </a:rPr>
            </a:br>
            <a:r>
              <a:rPr lang="ru-RU" sz="3600" dirty="0" smtClean="0">
                <a:solidFill>
                  <a:schemeClr val="accent1"/>
                </a:solidFill>
              </a:rPr>
              <a:t> номер спасения 01»</a:t>
            </a:r>
            <a:endParaRPr lang="ru-RU" dirty="0">
              <a:solidFill>
                <a:schemeClr val="accent1"/>
              </a:solidFill>
            </a:endParaRPr>
          </a:p>
        </p:txBody>
      </p:sp>
      <p:pic>
        <p:nvPicPr>
          <p:cNvPr id="37895" name="Picture 7" descr="C:\Documents and Settings\Олег\Рабочий стол\izobrajenie2.jpg"/>
          <p:cNvPicPr>
            <a:picLocks noChangeAspect="1" noChangeArrowheads="1"/>
          </p:cNvPicPr>
          <p:nvPr/>
        </p:nvPicPr>
        <p:blipFill>
          <a:blip r:embed="rId2" cstate="print"/>
          <a:srcRect/>
          <a:stretch>
            <a:fillRect/>
          </a:stretch>
        </p:blipFill>
        <p:spPr bwMode="auto">
          <a:xfrm>
            <a:off x="5429256" y="1500175"/>
            <a:ext cx="3407428" cy="1857387"/>
          </a:xfrm>
          <a:prstGeom prst="rect">
            <a:avLst/>
          </a:prstGeom>
          <a:noFill/>
        </p:spPr>
      </p:pic>
      <p:pic>
        <p:nvPicPr>
          <p:cNvPr id="37896" name="Picture 8" descr="C:\Documents and Settings\Олег\Рабочий стол\113825230.jpg"/>
          <p:cNvPicPr>
            <a:picLocks noChangeAspect="1" noChangeArrowheads="1"/>
          </p:cNvPicPr>
          <p:nvPr/>
        </p:nvPicPr>
        <p:blipFill>
          <a:blip r:embed="rId3"/>
          <a:srcRect/>
          <a:stretch>
            <a:fillRect/>
          </a:stretch>
        </p:blipFill>
        <p:spPr bwMode="auto">
          <a:xfrm>
            <a:off x="214283" y="1428736"/>
            <a:ext cx="3643338" cy="1928825"/>
          </a:xfrm>
          <a:prstGeom prst="rect">
            <a:avLst/>
          </a:prstGeom>
          <a:noFill/>
        </p:spPr>
      </p:pic>
      <p:pic>
        <p:nvPicPr>
          <p:cNvPr id="37897" name="Picture 9" descr="C:\Documents and Settings\Олег\Рабочий стол\1292988218.JPG"/>
          <p:cNvPicPr>
            <a:picLocks noChangeAspect="1" noChangeArrowheads="1"/>
          </p:cNvPicPr>
          <p:nvPr/>
        </p:nvPicPr>
        <p:blipFill>
          <a:blip r:embed="rId4"/>
          <a:srcRect/>
          <a:stretch>
            <a:fillRect/>
          </a:stretch>
        </p:blipFill>
        <p:spPr bwMode="auto">
          <a:xfrm>
            <a:off x="285720" y="3500438"/>
            <a:ext cx="2714644" cy="2000264"/>
          </a:xfrm>
          <a:prstGeom prst="rect">
            <a:avLst/>
          </a:prstGeom>
          <a:noFill/>
        </p:spPr>
      </p:pic>
      <p:pic>
        <p:nvPicPr>
          <p:cNvPr id="37898" name="Picture 10" descr="C:\Documents and Settings\Олег\Рабочий стол\lager6.jpg"/>
          <p:cNvPicPr>
            <a:picLocks noGrp="1" noChangeAspect="1" noChangeArrowheads="1"/>
          </p:cNvPicPr>
          <p:nvPr>
            <p:ph sz="quarter" idx="1"/>
          </p:nvPr>
        </p:nvPicPr>
        <p:blipFill>
          <a:blip r:embed="rId5"/>
          <a:srcRect/>
          <a:stretch>
            <a:fillRect/>
          </a:stretch>
        </p:blipFill>
        <p:spPr bwMode="auto">
          <a:xfrm>
            <a:off x="6000760" y="3500438"/>
            <a:ext cx="2786082" cy="2000264"/>
          </a:xfrm>
          <a:prstGeom prst="rect">
            <a:avLst/>
          </a:prstGeom>
          <a:noFill/>
        </p:spPr>
      </p:pic>
      <p:pic>
        <p:nvPicPr>
          <p:cNvPr id="37899" name="Picture 11" descr="C:\Documents and Settings\Олег\Рабочий стол\DSC_0271bапорапо.JPG"/>
          <p:cNvPicPr>
            <a:picLocks noChangeAspect="1" noChangeArrowheads="1"/>
          </p:cNvPicPr>
          <p:nvPr/>
        </p:nvPicPr>
        <p:blipFill>
          <a:blip r:embed="rId6" cstate="print"/>
          <a:srcRect/>
          <a:stretch>
            <a:fillRect/>
          </a:stretch>
        </p:blipFill>
        <p:spPr bwMode="auto">
          <a:xfrm>
            <a:off x="3071802" y="3500438"/>
            <a:ext cx="2857520" cy="2000264"/>
          </a:xfrm>
          <a:prstGeom prst="rect">
            <a:avLst/>
          </a:prstGeom>
          <a:noFill/>
        </p:spPr>
      </p:pic>
      <p:sp>
        <p:nvSpPr>
          <p:cNvPr id="8" name="TextBox 7"/>
          <p:cNvSpPr txBox="1"/>
          <p:nvPr/>
        </p:nvSpPr>
        <p:spPr>
          <a:xfrm>
            <a:off x="142844" y="5572140"/>
            <a:ext cx="9215502" cy="830997"/>
          </a:xfrm>
          <a:prstGeom prst="rect">
            <a:avLst/>
          </a:prstGeom>
          <a:noFill/>
        </p:spPr>
        <p:txBody>
          <a:bodyPr wrap="square" rtlCol="0">
            <a:spAutoFit/>
          </a:bodyPr>
          <a:lstStyle/>
          <a:p>
            <a:r>
              <a:rPr lang="ru-RU" sz="1600" dirty="0" smtClean="0"/>
              <a:t>Ребята из пришкольного лагеря МОУ сош№7 приняли активное участие в конкурсе рисунков на противопожарную тему «Номер спасения  01». Свои лучшие работы они подарили пожарным – спасателям в знак признательности за их тяжёлый и нелёгкий труд.</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dirty="0" smtClean="0">
                <a:solidFill>
                  <a:schemeClr val="accent1"/>
                </a:solidFill>
              </a:rPr>
              <a:t>Пожарным быть опасно,</a:t>
            </a:r>
            <a:br>
              <a:rPr lang="ru-RU" dirty="0" smtClean="0">
                <a:solidFill>
                  <a:schemeClr val="accent1"/>
                </a:solidFill>
              </a:rPr>
            </a:br>
            <a:r>
              <a:rPr lang="ru-RU" dirty="0" smtClean="0">
                <a:solidFill>
                  <a:schemeClr val="accent1"/>
                </a:solidFill>
              </a:rPr>
              <a:t>Но я бы им стать хотел!</a:t>
            </a:r>
            <a:endParaRPr lang="ru-RU" dirty="0">
              <a:solidFill>
                <a:schemeClr val="accent1"/>
              </a:solidFill>
            </a:endParaRPr>
          </a:p>
        </p:txBody>
      </p:sp>
      <p:sp>
        <p:nvSpPr>
          <p:cNvPr id="3" name="Содержимое 2"/>
          <p:cNvSpPr>
            <a:spLocks noGrp="1"/>
          </p:cNvSpPr>
          <p:nvPr>
            <p:ph sz="quarter" idx="1"/>
          </p:nvPr>
        </p:nvSpPr>
        <p:spPr>
          <a:xfrm>
            <a:off x="4929190" y="1500174"/>
            <a:ext cx="3876482" cy="4598874"/>
          </a:xfrm>
        </p:spPr>
        <p:txBody>
          <a:bodyPr>
            <a:normAutofit fontScale="62500" lnSpcReduction="20000"/>
          </a:bodyPr>
          <a:lstStyle/>
          <a:p>
            <a:pPr>
              <a:buNone/>
            </a:pPr>
            <a:r>
              <a:rPr lang="ru-RU" dirty="0" smtClean="0"/>
              <a:t>     Мне очень пожарный нравится,</a:t>
            </a:r>
            <a:br>
              <a:rPr lang="ru-RU" dirty="0" smtClean="0"/>
            </a:br>
            <a:r>
              <a:rPr lang="ru-RU" dirty="0" smtClean="0"/>
              <a:t>Когда всё кругом в огне –</a:t>
            </a:r>
            <a:br>
              <a:rPr lang="ru-RU" dirty="0" smtClean="0"/>
            </a:br>
            <a:r>
              <a:rPr lang="ru-RU" dirty="0" smtClean="0"/>
              <a:t>По лестнице он взбирается,</a:t>
            </a:r>
            <a:br>
              <a:rPr lang="ru-RU" dirty="0" smtClean="0"/>
            </a:br>
            <a:r>
              <a:rPr lang="ru-RU" dirty="0" smtClean="0"/>
              <a:t>Карабкается по стене.</a:t>
            </a:r>
          </a:p>
          <a:p>
            <a:pPr>
              <a:buNone/>
            </a:pPr>
            <a:r>
              <a:rPr lang="ru-RU" dirty="0" smtClean="0"/>
              <a:t>      В руках его огнетушитель.</a:t>
            </a:r>
            <a:br>
              <a:rPr lang="ru-RU" dirty="0" smtClean="0"/>
            </a:br>
            <a:r>
              <a:rPr lang="ru-RU" dirty="0" smtClean="0"/>
              <a:t>В руках у него брандспойт</a:t>
            </a:r>
            <a:br>
              <a:rPr lang="ru-RU" dirty="0" smtClean="0"/>
            </a:br>
            <a:r>
              <a:rPr lang="ru-RU" dirty="0" smtClean="0"/>
              <a:t>Сейчас он водой смотрите</a:t>
            </a:r>
            <a:br>
              <a:rPr lang="ru-RU" dirty="0" smtClean="0"/>
            </a:br>
            <a:r>
              <a:rPr lang="ru-RU" dirty="0" smtClean="0"/>
              <a:t>С огня его спесь собьёт.</a:t>
            </a:r>
          </a:p>
          <a:p>
            <a:pPr>
              <a:buNone/>
            </a:pPr>
            <a:r>
              <a:rPr lang="ru-RU" dirty="0" smtClean="0"/>
              <a:t>     Смотрите, вон в том окошке</a:t>
            </a:r>
            <a:br>
              <a:rPr lang="ru-RU" dirty="0" smtClean="0"/>
            </a:br>
            <a:r>
              <a:rPr lang="ru-RU" dirty="0" smtClean="0"/>
              <a:t>Ребёнок!... ой, упадёт!</a:t>
            </a:r>
            <a:br>
              <a:rPr lang="ru-RU" dirty="0" smtClean="0"/>
            </a:br>
            <a:r>
              <a:rPr lang="ru-RU" dirty="0" smtClean="0"/>
              <a:t>Не то, что ребёнка – кошку</a:t>
            </a:r>
            <a:br>
              <a:rPr lang="ru-RU" dirty="0" smtClean="0"/>
            </a:br>
            <a:r>
              <a:rPr lang="ru-RU" dirty="0" smtClean="0"/>
              <a:t>Пожарный всегда спасёт.</a:t>
            </a:r>
          </a:p>
          <a:p>
            <a:pPr>
              <a:buNone/>
            </a:pPr>
            <a:r>
              <a:rPr lang="ru-RU" dirty="0" smtClean="0"/>
              <a:t>     Пронзительный вой сирены</a:t>
            </a:r>
            <a:br>
              <a:rPr lang="ru-RU" dirty="0" smtClean="0"/>
            </a:br>
            <a:r>
              <a:rPr lang="ru-RU" dirty="0" smtClean="0"/>
              <a:t>И дыма столб до небес,</a:t>
            </a:r>
            <a:br>
              <a:rPr lang="ru-RU" dirty="0" smtClean="0"/>
            </a:br>
            <a:r>
              <a:rPr lang="ru-RU" dirty="0" smtClean="0"/>
              <a:t>Огнём охвачены стены…</a:t>
            </a:r>
            <a:br>
              <a:rPr lang="ru-RU" dirty="0" smtClean="0"/>
            </a:br>
            <a:r>
              <a:rPr lang="ru-RU" dirty="0" smtClean="0"/>
              <a:t>А где же пожарный? Он здесь!</a:t>
            </a:r>
          </a:p>
          <a:p>
            <a:pPr>
              <a:buNone/>
            </a:pPr>
            <a:r>
              <a:rPr lang="ru-RU" dirty="0" smtClean="0"/>
              <a:t>     В машине большой и красной</a:t>
            </a:r>
            <a:br>
              <a:rPr lang="ru-RU" dirty="0" smtClean="0"/>
            </a:br>
            <a:r>
              <a:rPr lang="ru-RU" dirty="0" smtClean="0"/>
              <a:t>Как ветер примчал, успел …</a:t>
            </a:r>
            <a:br>
              <a:rPr lang="ru-RU" dirty="0" smtClean="0"/>
            </a:br>
            <a:r>
              <a:rPr lang="ru-RU" dirty="0" smtClean="0"/>
              <a:t>Пожарным быть опасно,</a:t>
            </a:r>
            <a:br>
              <a:rPr lang="ru-RU" dirty="0" smtClean="0"/>
            </a:br>
            <a:r>
              <a:rPr lang="ru-RU" dirty="0" smtClean="0"/>
              <a:t>Но я бы им стать хотел!</a:t>
            </a:r>
          </a:p>
          <a:p>
            <a:pPr>
              <a:buNone/>
            </a:pPr>
            <a:endParaRPr lang="ru-RU" dirty="0"/>
          </a:p>
        </p:txBody>
      </p:sp>
      <p:pic>
        <p:nvPicPr>
          <p:cNvPr id="4" name="Picture 3" descr="C:\Documents and Settings\Олег\Рабочий стол\unknown_page30_image2.jpg"/>
          <p:cNvPicPr>
            <a:picLocks noChangeAspect="1" noChangeArrowheads="1"/>
          </p:cNvPicPr>
          <p:nvPr/>
        </p:nvPicPr>
        <p:blipFill>
          <a:blip r:embed="rId2"/>
          <a:srcRect/>
          <a:stretch>
            <a:fillRect/>
          </a:stretch>
        </p:blipFill>
        <p:spPr bwMode="auto">
          <a:xfrm>
            <a:off x="571472" y="1714488"/>
            <a:ext cx="4214842" cy="33575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1071546"/>
            <a:ext cx="4286280" cy="5572164"/>
          </a:xfrm>
        </p:spPr>
        <p:txBody>
          <a:bodyPr>
            <a:normAutofit/>
          </a:bodyPr>
          <a:lstStyle/>
          <a:p>
            <a:pPr algn="l"/>
            <a:endParaRPr lang="ru-RU" sz="1800" dirty="0" smtClean="0"/>
          </a:p>
          <a:p>
            <a:pPr algn="l"/>
            <a:endParaRPr lang="ru-RU" sz="1800" dirty="0" smtClean="0"/>
          </a:p>
          <a:p>
            <a:pPr algn="l"/>
            <a:endParaRPr lang="ru-RU" sz="1800" dirty="0" smtClean="0"/>
          </a:p>
          <a:p>
            <a:pPr algn="l"/>
            <a:endParaRPr lang="ru-RU" sz="1800" dirty="0" smtClean="0"/>
          </a:p>
          <a:p>
            <a:pPr algn="l"/>
            <a:endParaRPr lang="ru-RU" sz="1800" dirty="0" smtClean="0"/>
          </a:p>
          <a:p>
            <a:pPr algn="l"/>
            <a:endParaRPr lang="ru-RU" sz="1800" dirty="0" smtClean="0"/>
          </a:p>
          <a:p>
            <a:pPr algn="l"/>
            <a:endParaRPr lang="ru-RU" sz="1800" dirty="0" smtClean="0"/>
          </a:p>
          <a:p>
            <a:pPr algn="l"/>
            <a:endParaRPr lang="ru-RU" sz="1800" dirty="0" smtClean="0"/>
          </a:p>
        </p:txBody>
      </p:sp>
      <p:sp>
        <p:nvSpPr>
          <p:cNvPr id="2" name="Заголовок 1"/>
          <p:cNvSpPr>
            <a:spLocks noGrp="1"/>
          </p:cNvSpPr>
          <p:nvPr>
            <p:ph type="ctrTitle"/>
          </p:nvPr>
        </p:nvSpPr>
        <p:spPr>
          <a:xfrm>
            <a:off x="928662" y="142852"/>
            <a:ext cx="7215238" cy="1000132"/>
          </a:xfrm>
        </p:spPr>
        <p:txBody>
          <a:bodyPr>
            <a:noAutofit/>
          </a:bodyPr>
          <a:lstStyle/>
          <a:p>
            <a:r>
              <a:rPr lang="ru-RU" sz="6600" dirty="0" smtClean="0"/>
              <a:t>Кем быть?</a:t>
            </a:r>
            <a:endParaRPr lang="ru-RU" sz="6600" dirty="0"/>
          </a:p>
        </p:txBody>
      </p:sp>
      <p:pic>
        <p:nvPicPr>
          <p:cNvPr id="1027" name="Picture 3" descr="C:\Documents and Settings\Олег\Рабочий стол\00001_.jpg"/>
          <p:cNvPicPr>
            <a:picLocks noChangeAspect="1" noChangeArrowheads="1"/>
          </p:cNvPicPr>
          <p:nvPr/>
        </p:nvPicPr>
        <p:blipFill>
          <a:blip r:embed="rId2"/>
          <a:srcRect/>
          <a:stretch>
            <a:fillRect/>
          </a:stretch>
        </p:blipFill>
        <p:spPr bwMode="auto">
          <a:xfrm>
            <a:off x="5429256" y="1071546"/>
            <a:ext cx="3571900" cy="3286148"/>
          </a:xfrm>
          <a:prstGeom prst="rect">
            <a:avLst/>
          </a:prstGeom>
          <a:noFill/>
        </p:spPr>
      </p:pic>
      <p:pic>
        <p:nvPicPr>
          <p:cNvPr id="1028" name="Picture 4" descr="C:\Documents and Settings\Олег\Рабочий стол\pojarnik.jpg"/>
          <p:cNvPicPr>
            <a:picLocks noChangeAspect="1" noChangeArrowheads="1"/>
          </p:cNvPicPr>
          <p:nvPr/>
        </p:nvPicPr>
        <p:blipFill>
          <a:blip r:embed="rId3"/>
          <a:srcRect/>
          <a:stretch>
            <a:fillRect/>
          </a:stretch>
        </p:blipFill>
        <p:spPr bwMode="auto">
          <a:xfrm>
            <a:off x="142844" y="1285860"/>
            <a:ext cx="1768091" cy="2357454"/>
          </a:xfrm>
          <a:prstGeom prst="rect">
            <a:avLst/>
          </a:prstGeom>
          <a:noFill/>
        </p:spPr>
      </p:pic>
      <p:pic>
        <p:nvPicPr>
          <p:cNvPr id="1029" name="Picture 5" descr="C:\Documents and Settings\Олег\Рабочий стол\64945540_1286374350_038a42a257664849d295c899385192f4.jpg"/>
          <p:cNvPicPr>
            <a:picLocks noChangeAspect="1" noChangeArrowheads="1"/>
          </p:cNvPicPr>
          <p:nvPr/>
        </p:nvPicPr>
        <p:blipFill>
          <a:blip r:embed="rId4"/>
          <a:srcRect/>
          <a:stretch>
            <a:fillRect/>
          </a:stretch>
        </p:blipFill>
        <p:spPr bwMode="auto">
          <a:xfrm>
            <a:off x="2071670" y="1285860"/>
            <a:ext cx="1585913" cy="2381251"/>
          </a:xfrm>
          <a:prstGeom prst="rect">
            <a:avLst/>
          </a:prstGeom>
          <a:noFill/>
        </p:spPr>
      </p:pic>
      <p:pic>
        <p:nvPicPr>
          <p:cNvPr id="1031" name="Picture 7" descr="C:\Documents and Settings\Олег\Рабочий стол\p_f.jpg"/>
          <p:cNvPicPr>
            <a:picLocks noChangeAspect="1" noChangeArrowheads="1"/>
          </p:cNvPicPr>
          <p:nvPr/>
        </p:nvPicPr>
        <p:blipFill>
          <a:blip r:embed="rId5"/>
          <a:srcRect/>
          <a:stretch>
            <a:fillRect/>
          </a:stretch>
        </p:blipFill>
        <p:spPr bwMode="auto">
          <a:xfrm>
            <a:off x="1071538" y="3786190"/>
            <a:ext cx="1979409" cy="2500306"/>
          </a:xfrm>
          <a:prstGeom prst="rect">
            <a:avLst/>
          </a:prstGeom>
          <a:noFill/>
        </p:spPr>
      </p:pic>
      <p:sp>
        <p:nvSpPr>
          <p:cNvPr id="8" name="Прямоугольник 7"/>
          <p:cNvSpPr/>
          <p:nvPr/>
        </p:nvSpPr>
        <p:spPr>
          <a:xfrm>
            <a:off x="3643306" y="4357694"/>
            <a:ext cx="5500694" cy="1815882"/>
          </a:xfrm>
          <a:prstGeom prst="rect">
            <a:avLst/>
          </a:prstGeom>
        </p:spPr>
        <p:txBody>
          <a:bodyPr wrap="square">
            <a:spAutoFit/>
          </a:bodyPr>
          <a:lstStyle/>
          <a:p>
            <a:r>
              <a:rPr lang="ru-RU" sz="2800" dirty="0" smtClean="0"/>
              <a:t>У меня растут года,</a:t>
            </a:r>
            <a:br>
              <a:rPr lang="ru-RU" sz="2800" dirty="0" smtClean="0"/>
            </a:br>
            <a:r>
              <a:rPr lang="ru-RU" sz="2800" dirty="0" smtClean="0"/>
              <a:t>Будет и семнадцать.</a:t>
            </a:r>
            <a:br>
              <a:rPr lang="ru-RU" sz="2800" dirty="0" smtClean="0"/>
            </a:br>
            <a:r>
              <a:rPr lang="ru-RU" sz="2800" dirty="0" smtClean="0"/>
              <a:t>Где работать мне тогда,</a:t>
            </a:r>
            <a:br>
              <a:rPr lang="ru-RU" sz="2800" dirty="0" smtClean="0"/>
            </a:br>
            <a:r>
              <a:rPr lang="ru-RU" sz="2800" dirty="0" smtClean="0"/>
              <a:t>Чем заниматься?</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solidFill>
              </a:rPr>
              <a:t>Моя мечта</a:t>
            </a:r>
            <a:endParaRPr lang="ru-RU" sz="4400" dirty="0">
              <a:solidFill>
                <a:schemeClr val="accent1"/>
              </a:solidFill>
            </a:endParaRPr>
          </a:p>
        </p:txBody>
      </p:sp>
      <p:sp>
        <p:nvSpPr>
          <p:cNvPr id="2052" name="Rectangle 4"/>
          <p:cNvSpPr>
            <a:spLocks noChangeArrowheads="1"/>
          </p:cNvSpPr>
          <p:nvPr/>
        </p:nvSpPr>
        <p:spPr bwMode="auto">
          <a:xfrm rot="10800000" flipV="1">
            <a:off x="4500562" y="2357430"/>
            <a:ext cx="421484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dirty="0" smtClean="0"/>
              <a:t/>
            </a:r>
            <a:br>
              <a:rPr lang="ru-RU" sz="2400" dirty="0" smtClean="0"/>
            </a:b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Врачом быть</a:t>
            </a:r>
            <a:r>
              <a:rPr kumimoji="0" lang="ru-RU" sz="2800" b="0" i="0" u="none" strike="noStrike" cap="none" normalizeH="0" dirty="0" smtClean="0">
                <a:ln>
                  <a:noFill/>
                </a:ln>
                <a:solidFill>
                  <a:schemeClr val="tx1"/>
                </a:solidFill>
                <a:effectLst/>
                <a:ea typeface="Times New Roman" pitchFamily="18" charset="0"/>
                <a:cs typeface="Times New Roman" pitchFamily="18" charset="0"/>
              </a:rPr>
              <a:t> - </a:t>
            </a: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хорошо,</a:t>
            </a:r>
            <a:b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А спасателем лучше! </a:t>
            </a:r>
            <a:b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b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Я б в спасатели пошел,</a:t>
            </a:r>
            <a:r>
              <a:rPr lang="ru-RU" sz="2800" dirty="0" smtClean="0">
                <a:ea typeface="Times New Roman" pitchFamily="18" charset="0"/>
                <a:cs typeface="Times New Roman" pitchFamily="18" charset="0"/>
              </a:rPr>
              <a:t> П</a:t>
            </a: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усть меня научат.</a:t>
            </a:r>
            <a:endParaRPr kumimoji="0" lang="ru-RU" sz="2800" b="0" i="0" u="none" strike="noStrike" cap="none" normalizeH="0" baseline="0" dirty="0" smtClean="0">
              <a:ln>
                <a:noFill/>
              </a:ln>
              <a:solidFill>
                <a:schemeClr val="tx1"/>
              </a:solidFill>
              <a:effectLst/>
            </a:endParaRPr>
          </a:p>
        </p:txBody>
      </p:sp>
      <p:pic>
        <p:nvPicPr>
          <p:cNvPr id="15361" name="Picture 1" descr="C:\Documents and Settings\Олег\Рабочий стол\фото\media.nl.jpg"/>
          <p:cNvPicPr>
            <a:picLocks noGrp="1" noChangeAspect="1" noChangeArrowheads="1"/>
          </p:cNvPicPr>
          <p:nvPr>
            <p:ph sz="quarter" idx="1"/>
          </p:nvPr>
        </p:nvPicPr>
        <p:blipFill>
          <a:blip r:embed="rId2"/>
          <a:srcRect/>
          <a:stretch>
            <a:fillRect/>
          </a:stretch>
        </p:blipFill>
        <p:spPr bwMode="auto">
          <a:xfrm>
            <a:off x="142844" y="1357298"/>
            <a:ext cx="3143272" cy="50006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solidFill>
              </a:rPr>
              <a:t>В гостях у МЧС! </a:t>
            </a:r>
            <a:endParaRPr lang="ru-RU" sz="4400" dirty="0">
              <a:solidFill>
                <a:schemeClr val="accent1"/>
              </a:solidFill>
            </a:endParaRPr>
          </a:p>
        </p:txBody>
      </p:sp>
      <p:sp>
        <p:nvSpPr>
          <p:cNvPr id="3" name="Содержимое 2"/>
          <p:cNvSpPr>
            <a:spLocks noGrp="1"/>
          </p:cNvSpPr>
          <p:nvPr>
            <p:ph sz="quarter" idx="1"/>
          </p:nvPr>
        </p:nvSpPr>
        <p:spPr>
          <a:xfrm>
            <a:off x="4124510" y="1357298"/>
            <a:ext cx="5019490" cy="4598874"/>
          </a:xfrm>
        </p:spPr>
        <p:txBody>
          <a:bodyPr numCol="1">
            <a:noAutofit/>
          </a:bodyPr>
          <a:lstStyle/>
          <a:p>
            <a:pPr>
              <a:buNone/>
            </a:pPr>
            <a:r>
              <a:rPr lang="ru-RU" sz="1600" dirty="0" smtClean="0"/>
              <a:t>      Летняя пора в жизни детей - это время накопления новых сил, здоровья, новых знаний, не стеснённых школьной программой. Летом можно найти друзей, можно многому научиться: плавать, играть в новые игры. Можно узнать немало интересного и полезного. 19 июня 2010 года на территории МЧС прошла показательная программа «Юный пожарный» , в которой приняли участие дети из ДОЛ школы №7 .</a:t>
            </a:r>
          </a:p>
          <a:p>
            <a:pPr>
              <a:buNone/>
            </a:pPr>
            <a:r>
              <a:rPr lang="ru-RU" sz="1600" dirty="0" smtClean="0"/>
              <a:t>      Всем ребятам были показаны  пожарная техника,  различное пожарно-техническое оборудование, применяемое при пожаротушении. Особенно понравилась эстафета, в которой нужно было проявить быстроту , ловкость и навыки юных пожарных. Дети также узнали много нового о профессии пожарного, после чего попробовали себя в роли юных </a:t>
            </a:r>
            <a:r>
              <a:rPr lang="ru-RU" sz="1600" dirty="0" err="1" smtClean="0"/>
              <a:t>огнеборцев</a:t>
            </a:r>
            <a:r>
              <a:rPr lang="ru-RU" sz="1600" dirty="0" smtClean="0"/>
              <a:t>.</a:t>
            </a:r>
          </a:p>
          <a:p>
            <a:pPr>
              <a:buNone/>
            </a:pPr>
            <a:endParaRPr lang="ru-RU" sz="1600" dirty="0" smtClean="0"/>
          </a:p>
          <a:p>
            <a:pPr>
              <a:buNone/>
            </a:pPr>
            <a:endParaRPr lang="ru-RU" sz="1600" dirty="0" smtClean="0"/>
          </a:p>
          <a:p>
            <a:endParaRPr lang="ru-RU" sz="1600" dirty="0"/>
          </a:p>
        </p:txBody>
      </p:sp>
      <p:pic>
        <p:nvPicPr>
          <p:cNvPr id="32769" name="Picture 1" descr="D:\пожарные фотки\фото\Изображение 908.jpg"/>
          <p:cNvPicPr>
            <a:picLocks noChangeAspect="1" noChangeArrowheads="1"/>
          </p:cNvPicPr>
          <p:nvPr/>
        </p:nvPicPr>
        <p:blipFill>
          <a:blip r:embed="rId2" cstate="print"/>
          <a:srcRect/>
          <a:stretch>
            <a:fillRect/>
          </a:stretch>
        </p:blipFill>
        <p:spPr bwMode="auto">
          <a:xfrm>
            <a:off x="285720" y="2000240"/>
            <a:ext cx="3929090" cy="35004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034334" cy="1000108"/>
          </a:xfrm>
        </p:spPr>
        <p:txBody>
          <a:bodyPr>
            <a:noAutofit/>
          </a:bodyPr>
          <a:lstStyle/>
          <a:p>
            <a:r>
              <a:rPr lang="ru-RU" sz="3600" dirty="0" smtClean="0"/>
              <a:t> </a:t>
            </a:r>
            <a:r>
              <a:rPr lang="ru-RU" sz="3600" dirty="0" smtClean="0">
                <a:solidFill>
                  <a:schemeClr val="accent1"/>
                </a:solidFill>
              </a:rPr>
              <a:t>Есть такая профессия – пожарный</a:t>
            </a:r>
            <a:endParaRPr lang="ru-RU" sz="3600" dirty="0">
              <a:solidFill>
                <a:schemeClr val="accent1"/>
              </a:solidFill>
            </a:endParaRPr>
          </a:p>
        </p:txBody>
      </p:sp>
      <p:sp>
        <p:nvSpPr>
          <p:cNvPr id="8" name="Содержимое 7"/>
          <p:cNvSpPr>
            <a:spLocks noGrp="1"/>
          </p:cNvSpPr>
          <p:nvPr>
            <p:ph sz="quarter" idx="1"/>
          </p:nvPr>
        </p:nvSpPr>
        <p:spPr>
          <a:xfrm>
            <a:off x="2928926" y="1428736"/>
            <a:ext cx="6091060" cy="4670312"/>
          </a:xfrm>
        </p:spPr>
        <p:txBody>
          <a:bodyPr>
            <a:noAutofit/>
          </a:bodyPr>
          <a:lstStyle/>
          <a:p>
            <a:pPr>
              <a:buNone/>
            </a:pPr>
            <a:r>
              <a:rPr lang="ru-RU" sz="1400" dirty="0" smtClean="0"/>
              <a:t>       </a:t>
            </a:r>
            <a:r>
              <a:rPr lang="ru-RU" sz="1200" dirty="0" smtClean="0"/>
              <a:t>Пожарные – это самые сильные, самые смелые люди, которые есть на белом свете. Будь то утро, день или ночь, в любое время они придут на помощь, не оставят в беде. Почетное звание «</a:t>
            </a:r>
            <a:r>
              <a:rPr lang="ru-RU" sz="1200" dirty="0" err="1" smtClean="0"/>
              <a:t>Огнеборцы</a:t>
            </a:r>
            <a:r>
              <a:rPr lang="ru-RU" sz="1200" dirty="0" smtClean="0"/>
              <a:t>» или «Рыцари огня» они носят с честью. Не щадя своих сил, не думая о себе, они бросаются в горящий дом, пробираются сквозь огонь, чтобы спасти жизнь других людей, и ни на минуту не задумываются о своей. </a:t>
            </a:r>
            <a:r>
              <a:rPr lang="ru-RU" sz="1200" b="1" dirty="0" smtClean="0"/>
              <a:t>А давайте вспомним, какими были пожарные много лет назад?</a:t>
            </a:r>
            <a:r>
              <a:rPr lang="ru-RU" sz="1200" dirty="0" smtClean="0"/>
              <a:t> Много лет назад человек узнал, что такое огонь. Позднее людям пришлось придумать способы борьбы с пожарами. В средние века, если начинался пожар, люди становились цепочкой от колодца до горящего дома и передавали вёдра с водой. Основной техникой для борьбы с огнём в те далёкие годы были: вёдра, топоры, багры, лестницы и другие предметы. Позже люди придумали передвижные пожарные насосы. И с пожарами уже стали бороться, люди специально подготовленные. В серединае20 века развитие городов требовало создание пожарных подразделений, оснащённых современной техникой тушения.  Мы с вами живём в 21 веке, но пожаров не становится меньше. Единственное спасение от многочисленных пожаров в городах и селениях, лесах и степях – это бесстрашные пожарные, которые ежедневно выходят на борьбу с огнём. И чтобы победить его у людей «огненной профессии», должна быть современная техника, которая не подведёт в самый ответственный момент. Все пожарные машины красного цвета. </a:t>
            </a:r>
            <a:r>
              <a:rPr lang="ru-RU" sz="1200" b="1" dirty="0" smtClean="0"/>
              <a:t>Как вы думаете, почему? </a:t>
            </a:r>
            <a:r>
              <a:rPr lang="ru-RU" sz="1200" dirty="0" smtClean="0"/>
              <a:t>Сейчас пожарные не только тушат пожары. В наше время они ещё и спасатели. Спасают людей при наводнениях, оползнях, смерчах, землетрясениях и других катастрофах. Поэтому девиз пожарных : </a:t>
            </a:r>
          </a:p>
          <a:p>
            <a:pPr>
              <a:buNone/>
            </a:pPr>
            <a:r>
              <a:rPr lang="ru-RU" sz="1200" dirty="0" smtClean="0">
                <a:solidFill>
                  <a:srgbClr val="FF0000"/>
                </a:solidFill>
              </a:rPr>
              <a:t>                              «Спасать – тушить – разгребать – защищать».</a:t>
            </a:r>
          </a:p>
          <a:p>
            <a:endParaRPr lang="ru-RU" sz="1200" dirty="0"/>
          </a:p>
        </p:txBody>
      </p:sp>
      <p:pic>
        <p:nvPicPr>
          <p:cNvPr id="2052" name="Picture 4" descr="D:\пожарные фотки\фото\Изображение 924.jpg"/>
          <p:cNvPicPr>
            <a:picLocks noChangeAspect="1" noChangeArrowheads="1"/>
          </p:cNvPicPr>
          <p:nvPr/>
        </p:nvPicPr>
        <p:blipFill>
          <a:blip r:embed="rId2" cstate="print"/>
          <a:srcRect/>
          <a:stretch>
            <a:fillRect/>
          </a:stretch>
        </p:blipFill>
        <p:spPr bwMode="auto">
          <a:xfrm>
            <a:off x="357158" y="2214554"/>
            <a:ext cx="2786082" cy="27146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solidFill>
              </a:rPr>
              <a:t>МЧС России</a:t>
            </a:r>
            <a:endParaRPr lang="ru-RU" sz="4400" dirty="0">
              <a:solidFill>
                <a:schemeClr val="accent1"/>
              </a:solidFill>
            </a:endParaRPr>
          </a:p>
        </p:txBody>
      </p:sp>
      <p:pic>
        <p:nvPicPr>
          <p:cNvPr id="5122" name="Picture 2" descr="C:\Documents and Settings\Олег\Рабочий стол\фото\1291275343_386076.jpg"/>
          <p:cNvPicPr>
            <a:picLocks noGrp="1" noChangeAspect="1" noChangeArrowheads="1"/>
          </p:cNvPicPr>
          <p:nvPr>
            <p:ph sz="quarter" idx="1"/>
          </p:nvPr>
        </p:nvPicPr>
        <p:blipFill>
          <a:blip r:embed="rId2"/>
          <a:srcRect/>
          <a:stretch>
            <a:fillRect/>
          </a:stretch>
        </p:blipFill>
        <p:spPr bwMode="auto">
          <a:xfrm>
            <a:off x="214282" y="1571612"/>
            <a:ext cx="4857784" cy="3929090"/>
          </a:xfrm>
          <a:prstGeom prst="rect">
            <a:avLst/>
          </a:prstGeom>
          <a:noFill/>
        </p:spPr>
      </p:pic>
      <p:sp>
        <p:nvSpPr>
          <p:cNvPr id="9" name="Прямоугольник 8"/>
          <p:cNvSpPr/>
          <p:nvPr/>
        </p:nvSpPr>
        <p:spPr>
          <a:xfrm>
            <a:off x="5072066" y="1500174"/>
            <a:ext cx="4071934" cy="4308872"/>
          </a:xfrm>
          <a:prstGeom prst="rect">
            <a:avLst/>
          </a:prstGeom>
        </p:spPr>
        <p:txBody>
          <a:bodyPr wrap="square">
            <a:spAutoFit/>
          </a:bodyPr>
          <a:lstStyle/>
          <a:p>
            <a:r>
              <a:rPr lang="ru-RU" sz="1600" b="1" dirty="0" smtClean="0"/>
              <a:t>Министерство Российской Федерации по делам гражданской обороны, чрезвычайным ситуациям и ликвидации последствий стихийных бедствий</a:t>
            </a:r>
            <a:r>
              <a:rPr lang="ru-RU" sz="1600" dirty="0" smtClean="0"/>
              <a:t> - </a:t>
            </a:r>
            <a:r>
              <a:rPr lang="ru-RU" sz="1600" b="1" dirty="0" smtClean="0"/>
              <a:t>МЧС России. </a:t>
            </a:r>
            <a:r>
              <a:rPr lang="ru-RU" sz="1600" dirty="0" smtClean="0"/>
              <a:t>История министерства началась 27 декабря 1990 года, когда было принято постановление Совета Министров РСФСР "Об образовании Российского корпуса спасателей на правах Государственного комитета РСФСР". 17 апреля 1991 года его председателем был назначен Сергей Шойгу, который бессменно возглавляет "чрезвычайную" службу России все эти годы.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solidFill>
              </a:rPr>
              <a:t>Пожарная техника</a:t>
            </a:r>
            <a:endParaRPr lang="ru-RU" sz="4400" dirty="0">
              <a:solidFill>
                <a:schemeClr val="accent1"/>
              </a:solidFill>
            </a:endParaRPr>
          </a:p>
        </p:txBody>
      </p:sp>
      <p:sp>
        <p:nvSpPr>
          <p:cNvPr id="4" name="Прямоугольник 3"/>
          <p:cNvSpPr/>
          <p:nvPr/>
        </p:nvSpPr>
        <p:spPr>
          <a:xfrm>
            <a:off x="4429124" y="2500306"/>
            <a:ext cx="4572000" cy="2800767"/>
          </a:xfrm>
          <a:prstGeom prst="rect">
            <a:avLst/>
          </a:prstGeom>
        </p:spPr>
        <p:txBody>
          <a:bodyPr wrap="square">
            <a:spAutoFit/>
          </a:bodyPr>
          <a:lstStyle/>
          <a:p>
            <a:r>
              <a:rPr lang="ru-RU" sz="1600" dirty="0" smtClean="0"/>
              <a:t>Пожарная машина –это   </a:t>
            </a:r>
            <a:r>
              <a:rPr lang="ru-RU" sz="1600" dirty="0" err="1" smtClean="0"/>
              <a:t>траспортный</a:t>
            </a:r>
            <a:r>
              <a:rPr lang="ru-RU" sz="1600" dirty="0" smtClean="0"/>
              <a:t> комплекс, оборудованный техническими средствами и агрегатами для хранения и подачи огнетушащих средств, выполнения специальных работ на пожаре и предназначенный для доставки к месту пожара личного состава, пожарно-технического вооружения и оборудования, проведения боевых действий по тушению пожаров в соответствии с его функциональным назначением.</a:t>
            </a:r>
            <a:endParaRPr lang="ru-RU" sz="1600" dirty="0"/>
          </a:p>
        </p:txBody>
      </p:sp>
      <p:pic>
        <p:nvPicPr>
          <p:cNvPr id="30721" name="Picture 1" descr="C:\Documents and Settings\Олег\Рабочий стол\фото\254717436.jpg"/>
          <p:cNvPicPr>
            <a:picLocks noChangeAspect="1" noChangeArrowheads="1"/>
          </p:cNvPicPr>
          <p:nvPr/>
        </p:nvPicPr>
        <p:blipFill>
          <a:blip r:embed="rId2"/>
          <a:srcRect/>
          <a:stretch>
            <a:fillRect/>
          </a:stretch>
        </p:blipFill>
        <p:spPr bwMode="auto">
          <a:xfrm>
            <a:off x="214282" y="3986044"/>
            <a:ext cx="3929090" cy="2329326"/>
          </a:xfrm>
          <a:prstGeom prst="rect">
            <a:avLst/>
          </a:prstGeom>
          <a:noFill/>
        </p:spPr>
      </p:pic>
      <p:pic>
        <p:nvPicPr>
          <p:cNvPr id="30722" name="Picture 2" descr="C:\Documents and Settings\Олег\Рабочий стол\фото\25371e033765.jpg"/>
          <p:cNvPicPr>
            <a:picLocks noGrp="1" noChangeAspect="1" noChangeArrowheads="1"/>
          </p:cNvPicPr>
          <p:nvPr>
            <p:ph sz="quarter" idx="1"/>
          </p:nvPr>
        </p:nvPicPr>
        <p:blipFill>
          <a:blip r:embed="rId3"/>
          <a:srcRect/>
          <a:stretch>
            <a:fillRect/>
          </a:stretch>
        </p:blipFill>
        <p:spPr bwMode="auto">
          <a:xfrm>
            <a:off x="214282" y="1500174"/>
            <a:ext cx="3929090" cy="23702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28698"/>
          </a:xfrm>
        </p:spPr>
        <p:txBody>
          <a:bodyPr>
            <a:normAutofit fontScale="90000"/>
          </a:bodyPr>
          <a:lstStyle/>
          <a:p>
            <a:r>
              <a:rPr lang="ru-RU" sz="3600" dirty="0" err="1" smtClean="0">
                <a:solidFill>
                  <a:schemeClr val="accent1"/>
                </a:solidFill>
              </a:rPr>
              <a:t>Пожарно</a:t>
            </a:r>
            <a:r>
              <a:rPr lang="ru-RU" sz="3600" dirty="0" smtClean="0">
                <a:solidFill>
                  <a:schemeClr val="accent1"/>
                </a:solidFill>
              </a:rPr>
              <a:t> - техническим снаряжение машины</a:t>
            </a:r>
            <a:endParaRPr lang="ru-RU" dirty="0">
              <a:solidFill>
                <a:schemeClr val="accent1"/>
              </a:solidFill>
            </a:endParaRPr>
          </a:p>
        </p:txBody>
      </p:sp>
      <p:sp>
        <p:nvSpPr>
          <p:cNvPr id="5" name="Содержимое 4"/>
          <p:cNvSpPr>
            <a:spLocks noGrp="1"/>
          </p:cNvSpPr>
          <p:nvPr>
            <p:ph sz="quarter" idx="1"/>
          </p:nvPr>
        </p:nvSpPr>
        <p:spPr>
          <a:xfrm>
            <a:off x="5072066" y="2071678"/>
            <a:ext cx="3590730" cy="3527304"/>
          </a:xfrm>
        </p:spPr>
        <p:txBody>
          <a:bodyPr>
            <a:normAutofit lnSpcReduction="10000"/>
          </a:bodyPr>
          <a:lstStyle/>
          <a:p>
            <a:pPr>
              <a:buNone/>
            </a:pPr>
            <a:r>
              <a:rPr lang="ru-RU" sz="1800" dirty="0" smtClean="0"/>
              <a:t>     Пожарные машины оборудуются  емкостями с водой от 2 до 5 тонн воды, емкостями с пенообразователем от 150 литров до 300 литров и  </a:t>
            </a:r>
            <a:r>
              <a:rPr lang="ru-RU" sz="1800" dirty="0" err="1" smtClean="0"/>
              <a:t>пожарно</a:t>
            </a:r>
            <a:r>
              <a:rPr lang="ru-RU" sz="1800" dirty="0" smtClean="0"/>
              <a:t> - техническим снаряжением: пожарные стволы, пожарные рукава, пожарные лестницы и многое другое. Всё это оборудование необходимо для тушения пожаров. </a:t>
            </a:r>
            <a:endParaRPr lang="ru-RU" sz="1800" dirty="0"/>
          </a:p>
        </p:txBody>
      </p:sp>
      <p:pic>
        <p:nvPicPr>
          <p:cNvPr id="1026" name="Picture 2" descr="D:\пожарные фотки\фото\Изображение 886.jpg"/>
          <p:cNvPicPr>
            <a:picLocks noChangeAspect="1" noChangeArrowheads="1"/>
          </p:cNvPicPr>
          <p:nvPr/>
        </p:nvPicPr>
        <p:blipFill>
          <a:blip r:embed="rId2" cstate="print"/>
          <a:srcRect/>
          <a:stretch>
            <a:fillRect/>
          </a:stretch>
        </p:blipFill>
        <p:spPr bwMode="auto">
          <a:xfrm>
            <a:off x="357158" y="2214554"/>
            <a:ext cx="4061580" cy="30464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0"/>
            <a:ext cx="7143800" cy="1143000"/>
          </a:xfrm>
        </p:spPr>
        <p:txBody>
          <a:bodyPr>
            <a:noAutofit/>
          </a:bodyPr>
          <a:lstStyle/>
          <a:p>
            <a:r>
              <a:rPr lang="ru-RU" sz="4400" dirty="0" smtClean="0">
                <a:solidFill>
                  <a:schemeClr val="accent1"/>
                </a:solidFill>
              </a:rPr>
              <a:t>Пожарная лестница</a:t>
            </a:r>
            <a:endParaRPr lang="ru-RU" sz="4400" dirty="0">
              <a:solidFill>
                <a:schemeClr val="accent1"/>
              </a:solidFill>
            </a:endParaRPr>
          </a:p>
        </p:txBody>
      </p:sp>
      <p:sp>
        <p:nvSpPr>
          <p:cNvPr id="3" name="Содержимое 2"/>
          <p:cNvSpPr>
            <a:spLocks noGrp="1"/>
          </p:cNvSpPr>
          <p:nvPr>
            <p:ph sz="quarter" idx="1"/>
          </p:nvPr>
        </p:nvSpPr>
        <p:spPr>
          <a:xfrm>
            <a:off x="4714876" y="1428736"/>
            <a:ext cx="4114800" cy="6095070"/>
          </a:xfrm>
        </p:spPr>
        <p:txBody>
          <a:bodyPr>
            <a:noAutofit/>
          </a:bodyPr>
          <a:lstStyle/>
          <a:p>
            <a:pPr>
              <a:buNone/>
            </a:pPr>
            <a:r>
              <a:rPr lang="ru-RU" sz="1600" dirty="0" smtClean="0"/>
              <a:t>      Пожарная лестница —  это </a:t>
            </a:r>
            <a:r>
              <a:rPr lang="ru-RU" sz="1600" dirty="0" err="1" smtClean="0"/>
              <a:t>автолестница</a:t>
            </a:r>
            <a:r>
              <a:rPr lang="ru-RU" sz="1600" dirty="0" smtClean="0"/>
              <a:t>  с высотой подъёма 16, 30 и 45 м. На верхнем колене пожарной лестницы укрепляется лафетный ствол  для подачи струи воды. Но пожарные лестницы  - это не только стационарные лестницы домов и других строений, это и мобильные лестницы пожарных бригад. Пожарные лестницы предназначаются для подъёма личного состава пожарных частей и оборудования на верхние этажи зданий, для тушения пожара и для спасения людей</a:t>
            </a:r>
            <a:r>
              <a:rPr lang="ru-RU" sz="1400" dirty="0" smtClean="0"/>
              <a:t>. </a:t>
            </a:r>
            <a:endParaRPr lang="ru-RU" sz="1400" dirty="0"/>
          </a:p>
        </p:txBody>
      </p:sp>
      <p:pic>
        <p:nvPicPr>
          <p:cNvPr id="3074" name="Picture 2" descr="D:\фото (2)\фото\Изображение 924.jpg"/>
          <p:cNvPicPr>
            <a:picLocks noChangeAspect="1" noChangeArrowheads="1"/>
          </p:cNvPicPr>
          <p:nvPr/>
        </p:nvPicPr>
        <p:blipFill>
          <a:blip r:embed="rId2" cstate="print"/>
          <a:srcRect/>
          <a:stretch>
            <a:fillRect/>
          </a:stretch>
        </p:blipFill>
        <p:spPr bwMode="auto">
          <a:xfrm>
            <a:off x="428596" y="1500174"/>
            <a:ext cx="3143272" cy="2214578"/>
          </a:xfrm>
          <a:prstGeom prst="rect">
            <a:avLst/>
          </a:prstGeom>
          <a:noFill/>
        </p:spPr>
      </p:pic>
      <p:pic>
        <p:nvPicPr>
          <p:cNvPr id="10241" name="Picture 1" descr="C:\Documents and Settings\Олег\Рабочий стол\num27_art101_01_big_168.gif"/>
          <p:cNvPicPr>
            <a:picLocks noChangeAspect="1" noChangeArrowheads="1"/>
          </p:cNvPicPr>
          <p:nvPr/>
        </p:nvPicPr>
        <p:blipFill>
          <a:blip r:embed="rId3"/>
          <a:srcRect/>
          <a:stretch>
            <a:fillRect/>
          </a:stretch>
        </p:blipFill>
        <p:spPr bwMode="auto">
          <a:xfrm>
            <a:off x="714348" y="3857628"/>
            <a:ext cx="2571768" cy="235745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1463</TotalTime>
  <Words>997</Words>
  <Application>Microsoft Office PowerPoint</Application>
  <PresentationFormat>Экран (4:3)</PresentationFormat>
  <Paragraphs>64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Официальная</vt:lpstr>
      <vt:lpstr>Муниципальный конкурс на противопожарную тему:  «Помни каждый гражданин номер спасения 01»</vt:lpstr>
      <vt:lpstr>Кем быть?</vt:lpstr>
      <vt:lpstr>Моя мечта</vt:lpstr>
      <vt:lpstr>В гостях у МЧС! </vt:lpstr>
      <vt:lpstr> Есть такая профессия – пожарный</vt:lpstr>
      <vt:lpstr>МЧС России</vt:lpstr>
      <vt:lpstr>Пожарная техника</vt:lpstr>
      <vt:lpstr>Пожарно - техническим снаряжение машины</vt:lpstr>
      <vt:lpstr>Пожарная лестница</vt:lpstr>
      <vt:lpstr>Пожарный - спасатель</vt:lpstr>
      <vt:lpstr>Снаряжение пожарного - спасателя</vt:lpstr>
      <vt:lpstr>Эстафета юных спасателей</vt:lpstr>
      <vt:lpstr>Юные огнеборцы</vt:lpstr>
      <vt:lpstr>Как  вести себя при пожаре?</vt:lpstr>
      <vt:lpstr>«Помни каждый гражданин  номер спасения 01»</vt:lpstr>
      <vt:lpstr>Пожарным быть опасно, Но я бы им стать хотел!</vt:lpstr>
    </vt:vector>
  </TitlesOfParts>
  <Company>HomeLab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Олег</cp:lastModifiedBy>
  <cp:revision>150</cp:revision>
  <dcterms:created xsi:type="dcterms:W3CDTF">2011-02-19T08:07:41Z</dcterms:created>
  <dcterms:modified xsi:type="dcterms:W3CDTF">2012-03-20T16:15:13Z</dcterms:modified>
</cp:coreProperties>
</file>