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8" r:id="rId5"/>
    <p:sldId id="259" r:id="rId6"/>
    <p:sldId id="260" r:id="rId7"/>
    <p:sldId id="261" r:id="rId8"/>
    <p:sldId id="262" r:id="rId9"/>
    <p:sldId id="281" r:id="rId10"/>
    <p:sldId id="263" r:id="rId11"/>
    <p:sldId id="264" r:id="rId12"/>
    <p:sldId id="265" r:id="rId13"/>
    <p:sldId id="266" r:id="rId14"/>
    <p:sldId id="267" r:id="rId15"/>
    <p:sldId id="269" r:id="rId16"/>
    <p:sldId id="274" r:id="rId17"/>
    <p:sldId id="270" r:id="rId18"/>
    <p:sldId id="271" r:id="rId19"/>
    <p:sldId id="272" r:id="rId20"/>
    <p:sldId id="280" r:id="rId21"/>
    <p:sldId id="278" r:id="rId22"/>
    <p:sldId id="277" r:id="rId23"/>
    <p:sldId id="273" r:id="rId24"/>
    <p:sldId id="276" r:id="rId25"/>
    <p:sldId id="275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9344-783B-4191-B7DB-EBA9A82FDDF5}" type="datetimeFigureOut">
              <a:rPr lang="ru-RU" smtClean="0"/>
              <a:pPr/>
              <a:t>24.09.2017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98E47-279F-40A5-ABDF-4F5907E2F6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9344-783B-4191-B7DB-EBA9A82FDDF5}" type="datetimeFigureOut">
              <a:rPr lang="ru-RU" smtClean="0"/>
              <a:pPr/>
              <a:t>24.09.2017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98E47-279F-40A5-ABDF-4F5907E2F6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9344-783B-4191-B7DB-EBA9A82FDDF5}" type="datetimeFigureOut">
              <a:rPr lang="ru-RU" smtClean="0"/>
              <a:pPr/>
              <a:t>24.09.2017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98E47-279F-40A5-ABDF-4F5907E2F6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9344-783B-4191-B7DB-EBA9A82FDDF5}" type="datetimeFigureOut">
              <a:rPr lang="ru-RU" smtClean="0"/>
              <a:pPr/>
              <a:t>24.09.2017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98E47-279F-40A5-ABDF-4F5907E2F6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9344-783B-4191-B7DB-EBA9A82FDDF5}" type="datetimeFigureOut">
              <a:rPr lang="ru-RU" smtClean="0"/>
              <a:pPr/>
              <a:t>24.09.2017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98E47-279F-40A5-ABDF-4F5907E2F6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9344-783B-4191-B7DB-EBA9A82FDDF5}" type="datetimeFigureOut">
              <a:rPr lang="ru-RU" smtClean="0"/>
              <a:pPr/>
              <a:t>24.09.2017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98E47-279F-40A5-ABDF-4F5907E2F6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9344-783B-4191-B7DB-EBA9A82FDDF5}" type="datetimeFigureOut">
              <a:rPr lang="ru-RU" smtClean="0"/>
              <a:pPr/>
              <a:t>24.09.2017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98E47-279F-40A5-ABDF-4F5907E2F6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9344-783B-4191-B7DB-EBA9A82FDDF5}" type="datetimeFigureOut">
              <a:rPr lang="ru-RU" smtClean="0"/>
              <a:pPr/>
              <a:t>24.09.2017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98E47-279F-40A5-ABDF-4F5907E2F6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9344-783B-4191-B7DB-EBA9A82FDDF5}" type="datetimeFigureOut">
              <a:rPr lang="ru-RU" smtClean="0"/>
              <a:pPr/>
              <a:t>24.09.2017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98E47-279F-40A5-ABDF-4F5907E2F6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9344-783B-4191-B7DB-EBA9A82FDDF5}" type="datetimeFigureOut">
              <a:rPr lang="ru-RU" smtClean="0"/>
              <a:pPr/>
              <a:t>24.09.2017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98E47-279F-40A5-ABDF-4F5907E2F6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9344-783B-4191-B7DB-EBA9A82FDDF5}" type="datetimeFigureOut">
              <a:rPr lang="ru-RU" smtClean="0"/>
              <a:pPr/>
              <a:t>24.09.2017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98E47-279F-40A5-ABDF-4F5907E2F6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alpha val="66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EB9344-783B-4191-B7DB-EBA9A82FDDF5}" type="datetimeFigureOut">
              <a:rPr lang="ru-RU" smtClean="0"/>
              <a:pPr/>
              <a:t>24.09.2017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F98E47-279F-40A5-ABDF-4F5907E2F67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uglichanin-smi.ru/istoriya/617-starinnye-mosty.html" TargetMode="External"/><Relationship Id="rId2" Type="http://schemas.openxmlformats.org/officeDocument/2006/relationships/hyperlink" Target="http://prouglich.ru/wiki/%D0%A0%D1%83%D1%87%D1%8C%D0%B8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59632" y="908720"/>
            <a:ext cx="684076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6600" b="1" cap="none" spc="0" dirty="0" smtClean="0">
                <a:ln/>
                <a:solidFill>
                  <a:schemeClr val="tx2"/>
                </a:solidFill>
                <a:effectLst/>
              </a:rPr>
              <a:t>Троицкий ручей</a:t>
            </a:r>
            <a:endParaRPr lang="ru-RU" sz="6600" b="1" cap="none" spc="0" dirty="0">
              <a:ln/>
              <a:solidFill>
                <a:schemeClr val="tx2"/>
              </a:solidFill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3968" y="3645024"/>
            <a:ext cx="46085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Авторы: команда «»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Учащиеся 8 а класса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Руководители: учитель биологии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Ривьер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Н.Ю.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Учитель географии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Барабанова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Н.С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27784" y="6093296"/>
            <a:ext cx="3456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Углич  2017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332656"/>
            <a:ext cx="56521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Географический паспорт ручья.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5536" y="1268760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Общие сведения: исток – болотце у МОУ СОШ №5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           устье – река Волга у церкви Иоанна Предтечи «на Волге»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           Длина – 1,5 км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E:\фото исслед 2017\PIC_42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420888"/>
            <a:ext cx="5576168" cy="41821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:\фото исслед 2017\PIC_42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E:\фото исслед 2017\PIC_42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692696"/>
            <a:ext cx="7664400" cy="5748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51720" y="548680"/>
            <a:ext cx="62254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Экологическое состояние ручья.</a:t>
            </a:r>
            <a:endParaRPr lang="ru-RU" sz="3200" dirty="0">
              <a:solidFill>
                <a:schemeClr val="tx2"/>
              </a:solidFill>
            </a:endParaRPr>
          </a:p>
        </p:txBody>
      </p:sp>
      <p:pic>
        <p:nvPicPr>
          <p:cNvPr id="9218" name="Picture 2" descr="E:\фото исслед 2017\PIC_42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412776"/>
            <a:ext cx="5288136" cy="396610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979712" y="5949280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Отбор пробы воды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E:\фото исслед 2017\PIC_43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332656"/>
            <a:ext cx="7056784" cy="529258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547664" y="5949280"/>
            <a:ext cx="583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Приготовление реактивов для  анализа качества воды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E:\фото исслед 2017\PIC_43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60648"/>
            <a:ext cx="4677984" cy="623731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796136" y="2132856"/>
            <a:ext cx="25297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Анализ качества воды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548681"/>
            <a:ext cx="8352928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Результаты химического анализа воды:</a:t>
            </a:r>
          </a:p>
          <a:p>
            <a:pPr>
              <a:buFont typeface="Arial" pitchFamily="34" charset="0"/>
              <a:buChar char="•"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Мутность – ниже 30 см.</a:t>
            </a:r>
          </a:p>
          <a:p>
            <a:pPr>
              <a:buFont typeface="Arial" pitchFamily="34" charset="0"/>
              <a:buChar char="•"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Запах – гнилостный</a:t>
            </a:r>
          </a:p>
          <a:p>
            <a:pPr>
              <a:buFont typeface="Arial" pitchFamily="34" charset="0"/>
              <a:buChar char="•"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Интенсивность запаха – 3 балла</a:t>
            </a:r>
          </a:p>
          <a:p>
            <a:pPr>
              <a:buFont typeface="Arial" pitchFamily="34" charset="0"/>
              <a:buChar char="•"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Щелочность – 7,2 мг –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экв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/л</a:t>
            </a:r>
          </a:p>
          <a:p>
            <a:pPr>
              <a:buFont typeface="Arial" pitchFamily="34" charset="0"/>
              <a:buChar char="•"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Содержание железа – 0,05 мг /л</a:t>
            </a:r>
          </a:p>
          <a:p>
            <a:pPr>
              <a:buFont typeface="Arial" pitchFamily="34" charset="0"/>
              <a:buChar char="•"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Содержание углекислого газа – 4,8 мг/л</a:t>
            </a:r>
          </a:p>
          <a:p>
            <a:pPr>
              <a:buFont typeface="Arial" pitchFamily="34" charset="0"/>
              <a:buChar char="•"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Содержание кислорода – 4,2 мг/л</a:t>
            </a:r>
          </a:p>
          <a:p>
            <a:pPr>
              <a:buFont typeface="Arial" pitchFamily="34" charset="0"/>
              <a:buChar char="•"/>
            </a:pP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рН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– 7,2</a:t>
            </a:r>
          </a:p>
          <a:p>
            <a:pPr>
              <a:buFont typeface="Arial" pitchFamily="34" charset="0"/>
              <a:buChar char="•"/>
            </a:pPr>
            <a:endParaRPr lang="ru-RU" dirty="0"/>
          </a:p>
          <a:p>
            <a:pPr>
              <a:buFont typeface="Arial" pitchFamily="34" charset="0"/>
              <a:buChar char="•"/>
            </a:pPr>
            <a:endParaRPr lang="ru-RU" dirty="0" smtClean="0"/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67544" y="4509120"/>
            <a:ext cx="8208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Вывод: вода не пригодна для питья, умеренно загрязнена.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E:\фото исслед 2017\PIC_43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692696"/>
            <a:ext cx="7592392" cy="569429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763688" y="188640"/>
            <a:ext cx="56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Биоиндикация загрязнения ручья по ряске.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E:\фото исслед 2017\PIC_43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836712"/>
            <a:ext cx="7416824" cy="556261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195736" y="260648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Изучение внешнего вида ряски малой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476672"/>
            <a:ext cx="811440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Результаты биологического анализа воды:</a:t>
            </a: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Соотношение числа щитков и особей ряски малой -1,9</a:t>
            </a:r>
          </a:p>
          <a:p>
            <a:pPr>
              <a:buFont typeface="Arial" pitchFamily="34" charset="0"/>
              <a:buChar char="•"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Доля щитков с повреждениями – 6,5%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3105835"/>
            <a:ext cx="73448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Вывод: вода не пригодна для питья, умеренно загрязнена.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6840" y="404664"/>
            <a:ext cx="20152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Цель: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2"/>
              </a:soli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1484784"/>
            <a:ext cx="85689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Всестороннее исследование Троицкого ручья города Углича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2636912"/>
            <a:ext cx="265912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2"/>
              </a:soli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8" y="3789040"/>
            <a:ext cx="80648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Сбор информации о историческом прошлом ручья, о его роли в жизни населения города.</a:t>
            </a:r>
          </a:p>
          <a:p>
            <a:pPr marL="342900" indent="-342900">
              <a:buFont typeface="+mj-lt"/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Составление географического паспорта ручья.</a:t>
            </a:r>
          </a:p>
          <a:p>
            <a:pPr marL="342900" indent="-342900">
              <a:buFont typeface="+mj-lt"/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Изучение экологического состояния ручья.</a:t>
            </a:r>
          </a:p>
          <a:p>
            <a:pPr marL="342900" indent="-342900">
              <a:buFont typeface="+mj-lt"/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Проведение природоохранных мероприятий по берегам ручья.</a:t>
            </a:r>
          </a:p>
          <a:p>
            <a:pPr marL="342900" indent="-342900">
              <a:buFont typeface="+mj-lt"/>
              <a:buAutoNum type="arabicPeriod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620688"/>
            <a:ext cx="74168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Проведение природоохранных мероприятий по берегам ручья.</a:t>
            </a:r>
            <a:endParaRPr lang="ru-RU" dirty="0"/>
          </a:p>
        </p:txBody>
      </p:sp>
      <p:pic>
        <p:nvPicPr>
          <p:cNvPr id="3" name="Picture 2" descr="E:\фото исслед 2017\PIC_42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268760"/>
            <a:ext cx="6912768" cy="5184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E:\фото исслед 2017\PIC_42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E:\фото исслед 2017\PIC_42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620688"/>
            <a:ext cx="6840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Проведение природоохранных мероприятий по берегам ручья.</a:t>
            </a:r>
            <a:endParaRPr lang="ru-RU" dirty="0"/>
          </a:p>
        </p:txBody>
      </p:sp>
      <p:pic>
        <p:nvPicPr>
          <p:cNvPr id="14338" name="Picture 2" descr="E:\фото исслед 2017\PIC_42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196752"/>
            <a:ext cx="6944320" cy="5208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332656"/>
            <a:ext cx="6408712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Выводы по работе:</a:t>
            </a:r>
          </a:p>
          <a:p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Познакомились с историческим прошлым ручья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Составили географический паспорт ручья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Оценили качества воды химическим и биологическим методом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Провели субботник по очистке поймы ручья</a:t>
            </a:r>
          </a:p>
          <a:p>
            <a:pPr marL="342900" indent="-342900">
              <a:buFont typeface="+mj-lt"/>
              <a:buAutoNum type="arabicPeriod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404664"/>
            <a:ext cx="644202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Источники информации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7584" y="1772816"/>
            <a:ext cx="75608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Е.А. Лиуконен  Архитектурные памятники Углича.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hlinkClick r:id="rId2"/>
              </a:rPr>
              <a:t>http://prouglich.ru/wiki/%D0%A0%D1%83%D1%87%D1%8C%D0%B8</a:t>
            </a:r>
            <a:endParaRPr lang="ru-RU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hlinkClick r:id="rId3"/>
              </a:rPr>
              <a:t>http://uglichanin-smi.ru/istoriya/617-starinnye-mosty.html</a:t>
            </a:r>
            <a:endParaRPr lang="ru-RU" dirty="0" smtClean="0"/>
          </a:p>
          <a:p>
            <a:pPr marL="342900" indent="-342900">
              <a:buFont typeface="+mj-lt"/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"Угличанин" №5 (358) от 12.02.2014 года</a:t>
            </a:r>
          </a:p>
          <a:p>
            <a:pPr marL="342900" indent="-342900">
              <a:buFont typeface="+mj-lt"/>
              <a:buAutoNum type="arabicPeriod"/>
            </a:pP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Углече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Поле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№27- Т. Ерохина: « Этажи </a:t>
            </a: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большого пути» 2016.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16632"/>
            <a:ext cx="79208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Историческое прошлое и настоящее Троицкого  ручья,  его роль в жизни населения города.</a:t>
            </a:r>
            <a:endParaRPr lang="ru-RU" sz="2800" dirty="0">
              <a:solidFill>
                <a:schemeClr val="tx2"/>
              </a:solidFill>
            </a:endParaRPr>
          </a:p>
        </p:txBody>
      </p:sp>
      <p:pic>
        <p:nvPicPr>
          <p:cNvPr id="1026" name="Picture 2" descr="E:\тр. ручей\3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340768"/>
            <a:ext cx="6906344" cy="50934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фото исслед 2017\PIC_42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112404"/>
            <a:ext cx="7056784" cy="529258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979712" y="332656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Николосухопрудская церковь (18в)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фото исслед 2017\PIC_42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908720"/>
            <a:ext cx="7128792" cy="534659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123728" y="188640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Троицкий  (Московский) мост (1810г.)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фото исслед 2017\PIC_42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812032"/>
            <a:ext cx="7488832" cy="561662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67744" y="188640"/>
            <a:ext cx="41629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Троицкий  (Московский) мост (1810г.)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тр. ручей\2698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3594" y="566682"/>
            <a:ext cx="7464829" cy="55986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332656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Строительство  электростанции в устье ручья 1924 -26 год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E:\гэс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764704"/>
            <a:ext cx="7560840" cy="58135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264" y="638867"/>
            <a:ext cx="7413136" cy="539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344</Words>
  <Application>Microsoft Office PowerPoint</Application>
  <PresentationFormat>Экран (4:3)</PresentationFormat>
  <Paragraphs>59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19</cp:revision>
  <dcterms:created xsi:type="dcterms:W3CDTF">2017-09-12T15:09:56Z</dcterms:created>
  <dcterms:modified xsi:type="dcterms:W3CDTF">2017-09-24T11:37:14Z</dcterms:modified>
</cp:coreProperties>
</file>