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57" r:id="rId4"/>
    <p:sldId id="27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8" r:id="rId18"/>
    <p:sldId id="279" r:id="rId19"/>
    <p:sldId id="280" r:id="rId20"/>
    <p:sldId id="281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6.0491493383742934E-2"/>
          <c:y val="7.5098814229249036E-2"/>
          <c:w val="0.92060491493383778"/>
          <c:h val="0.762845849802371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66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3"/>
                <c:pt idx="0">
                  <c:v>2009-2010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79</c:v>
                </c:pt>
                <c:pt idx="1">
                  <c:v>85</c:v>
                </c:pt>
                <c:pt idx="2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6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3"/>
                <c:pt idx="0">
                  <c:v>2009-2010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6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3"/>
                <c:pt idx="0">
                  <c:v>2009-2010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Sheet1!$A$35</c:f>
              <c:strCache>
                <c:ptCount val="1"/>
              </c:strCache>
            </c:strRef>
          </c:tx>
          <c:spPr>
            <a:solidFill>
              <a:srgbClr val="CCFFFF"/>
            </a:solidFill>
            <a:ln w="1266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3"/>
                <c:pt idx="0">
                  <c:v>2009-2010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Sheet1!$B$35:$F$35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4512896"/>
        <c:axId val="104518784"/>
        <c:axId val="0"/>
      </c:bar3DChart>
      <c:catAx>
        <c:axId val="1045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4518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51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4512896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4577089154178E-2"/>
          <c:y val="7.5598683967320973E-2"/>
          <c:w val="0.88154347642028619"/>
          <c:h val="0.83026209751950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93664"/>
        <c:axId val="107061248"/>
        <c:axId val="0"/>
      </c:bar3DChart>
      <c:catAx>
        <c:axId val="104593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061248"/>
        <c:crosses val="autoZero"/>
        <c:auto val="1"/>
        <c:lblAlgn val="ctr"/>
        <c:lblOffset val="100"/>
        <c:noMultiLvlLbl val="0"/>
      </c:catAx>
      <c:valAx>
        <c:axId val="107061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4593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26337448559676"/>
          <c:y val="0.12408759124087591"/>
          <c:w val="0.80658436213991758"/>
          <c:h val="0.518248175182481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2009 - 2010</c:v>
                </c:pt>
                <c:pt idx="1">
                  <c:v>2010- 2011</c:v>
                </c:pt>
                <c:pt idx="2">
                  <c:v>2011 - 2012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0.65000000000000024</c:v>
                </c:pt>
                <c:pt idx="1">
                  <c:v>0.77000000000000024</c:v>
                </c:pt>
                <c:pt idx="2">
                  <c:v>0.8500000000000002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2009 - 2010</c:v>
                </c:pt>
                <c:pt idx="1">
                  <c:v>2010- 2011</c:v>
                </c:pt>
                <c:pt idx="2">
                  <c:v>2011 - 2012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2009 - 2010</c:v>
                </c:pt>
                <c:pt idx="1">
                  <c:v>2010- 2011</c:v>
                </c:pt>
                <c:pt idx="2">
                  <c:v>2011 - 2012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7495936"/>
        <c:axId val="147501824"/>
        <c:axId val="0"/>
      </c:bar3DChart>
      <c:catAx>
        <c:axId val="1474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750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5018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7495936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491493383742913E-2"/>
          <c:y val="7.5098814229249009E-2"/>
          <c:w val="0.92060491493383745"/>
          <c:h val="0.762845849802371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66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3"/>
                <c:pt idx="0">
                  <c:v>2009 -2010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0.75</c:v>
                </c:pt>
                <c:pt idx="1">
                  <c:v>0.85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6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3"/>
                <c:pt idx="0">
                  <c:v>2009 -2010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6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3"/>
                <c:pt idx="0">
                  <c:v>2009 -2010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Sheet1!$A$35</c:f>
              <c:strCache>
                <c:ptCount val="1"/>
              </c:strCache>
            </c:strRef>
          </c:tx>
          <c:spPr>
            <a:solidFill>
              <a:srgbClr val="CCFFFF"/>
            </a:solidFill>
            <a:ln w="1266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3"/>
                <c:pt idx="0">
                  <c:v>2009 -2010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Sheet1!$B$35:$F$35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4344192"/>
        <c:axId val="104354176"/>
        <c:axId val="0"/>
      </c:bar3DChart>
      <c:catAx>
        <c:axId val="1043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435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3541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4344192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0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0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6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2670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Инновационные подходы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проблемному обучению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уроках географии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11" descr="wor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1979712" cy="179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&amp;SHcy;&amp;kcy;&amp;ocy;&amp;lcy;&amp;softcy;&amp;ncy;&amp;i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29916"/>
            <a:ext cx="1940421" cy="25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проблемного обучения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3568" y="2060848"/>
            <a:ext cx="288032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проблемное изложение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5580112" y="2060848"/>
            <a:ext cx="309634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Эвристический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Эвристическая беседа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39752" y="3907880"/>
            <a:ext cx="4392488" cy="254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исследовательский метод.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15816" y="148478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7984" y="1484784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1484784"/>
            <a:ext cx="7200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22515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079" y="476672"/>
            <a:ext cx="8549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Примеры уроков</a:t>
            </a:r>
          </a:p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проблемными вопросами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http://im6-tub-ru.yandex.net/i?id=504922642-2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88" y="3645024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237017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«Урал в физико  -  экономико – историко -  географическом понимании»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079" y="4437112"/>
            <a:ext cx="4490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ценить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экологическую ситуацию  на Урале и предложить пути решения возникших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7052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Урок- конференция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тоже предполагает решение проблемы. Урок  состоит из трех основных этапов: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Постановка проблемы.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Решение проблемы.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Подведение итогов.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10 классе провожу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– конференцию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глобальным  проблемам человечества.</a:t>
            </a:r>
          </a:p>
        </p:txBody>
      </p:sp>
      <p:pic>
        <p:nvPicPr>
          <p:cNvPr id="6146" name="Picture 2" descr="http://prirodaandchelovek.info/wp-content/uploads/0003-003-Globalnye-problemy-chelovechestva-eto-problemy-kasajuschiesja-vse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0189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 Климат и внутренние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Африки»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Проблемный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вода в бессточном озере Чад пресная?</a:t>
            </a:r>
          </a:p>
        </p:txBody>
      </p:sp>
      <p:pic>
        <p:nvPicPr>
          <p:cNvPr id="7170" name="Picture 2" descr="http://umeda.ru/sites/default/files/umeda/lake_c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22356"/>
            <a:ext cx="5904656" cy="442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2754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причина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7236" y="764704"/>
            <a:ext cx="32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следствие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276872"/>
            <a:ext cx="25922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поверхностного стока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635896" y="2636912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204864"/>
            <a:ext cx="33843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наличие соленой воды в озере.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573016"/>
            <a:ext cx="25922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поверхностного стока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635896" y="4041068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3573016"/>
            <a:ext cx="33843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пресной воды в озере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5085184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поверхностного стока 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635896" y="5661248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5229200"/>
            <a:ext cx="33843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слабозасолённой, почти пресной воды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3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ster-maps.com/images/maps/rastr/russia/atlas/russia_9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31"/>
            <a:ext cx="9117429" cy="69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4513"/>
            <a:ext cx="796246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 </a:t>
            </a:r>
            <a:r>
              <a:rPr lang="ru-RU" sz="3600" dirty="0" smtClean="0"/>
              <a:t>«</a:t>
            </a:r>
            <a:r>
              <a:rPr lang="ru-RU" sz="3600" b="1" dirty="0"/>
              <a:t>Виды географического положения. Транспортно - географическое положение России» (проблемы и перспективы</a:t>
            </a:r>
            <a:r>
              <a:rPr lang="ru-RU" sz="3600" dirty="0" smtClean="0"/>
              <a:t>)</a:t>
            </a:r>
            <a:endParaRPr lang="ru-RU" sz="3600" dirty="0"/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92494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ровести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географическую оценку (экспертизу) транспортно-географических условий на западной границе России. Выдвинуть и оценить возникшие здесь проблемы и предложить варианты их решения, то есть сделать географический прогноз.</a:t>
            </a:r>
          </a:p>
        </p:txBody>
      </p:sp>
    </p:spTree>
    <p:extLst>
      <p:ext uri="{BB962C8B-B14F-4D97-AF65-F5344CB8AC3E}">
        <p14:creationId xmlns:p14="http://schemas.microsoft.com/office/powerpoint/2010/main" val="9125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теме изучения «Машиностроительного комплекса»  9 класс, одаренным ученикам предлагаю самим выделить его проблемы и проследить, как они отражаются на развитии машиностроения  в стране и экономики России в целом.</a:t>
            </a:r>
          </a:p>
        </p:txBody>
      </p:sp>
      <p:pic>
        <p:nvPicPr>
          <p:cNvPr id="8194" name="Picture 2" descr="http://works.tarefer.ru/17/100176/pic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04216"/>
            <a:ext cx="5052020" cy="30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word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8786"/>
            <a:ext cx="1979712" cy="179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5917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Результаты работы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628800"/>
            <a:ext cx="4776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Возросло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качество знаний по предмету: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935837"/>
              </p:ext>
            </p:extLst>
          </p:nvPr>
        </p:nvGraphicFramePr>
        <p:xfrm>
          <a:off x="350822" y="2420888"/>
          <a:ext cx="383488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67447154"/>
              </p:ext>
            </p:extLst>
          </p:nvPr>
        </p:nvGraphicFramePr>
        <p:xfrm>
          <a:off x="4860032" y="2420888"/>
          <a:ext cx="345638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4797152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ФМЛ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4797152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МОУ СОШ №7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7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Повысился уровень познавательной активности</a:t>
            </a:r>
          </a:p>
        </p:txBody>
      </p:sp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534350"/>
              </p:ext>
            </p:extLst>
          </p:nvPr>
        </p:nvGraphicFramePr>
        <p:xfrm>
          <a:off x="251520" y="1347961"/>
          <a:ext cx="4176464" cy="242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951468"/>
              </p:ext>
            </p:extLst>
          </p:nvPr>
        </p:nvGraphicFramePr>
        <p:xfrm>
          <a:off x="4355976" y="1124744"/>
          <a:ext cx="4392488" cy="214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3933056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МОУ СОШ №7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933056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ФМЛ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5222"/>
              </p:ext>
            </p:extLst>
          </p:nvPr>
        </p:nvGraphicFramePr>
        <p:xfrm>
          <a:off x="1403648" y="1187850"/>
          <a:ext cx="6098411" cy="4938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555"/>
                <a:gridCol w="1219555"/>
                <a:gridCol w="1423451"/>
                <a:gridCol w="1015658"/>
                <a:gridCol w="1220192"/>
              </a:tblGrid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Школа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Участник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ФМЛ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2009 - 2010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Волосевич Е.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Зиновьева Е.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Завьялова В.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Налбандян Т.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Ухичев А.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2010 - 2011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Топников М.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Зиновьева Е.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Павлов М.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Завьялова В.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2011- 2012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Зимняков И.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Топников М.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Скворцова В.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Зиновьева Е.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Волосевич Е.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 А.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44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СОШ №7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2009 - 2010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Боровикова Ю.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2010 - 2011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Ермилов Д.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2011 - 2012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Толстов Д.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  <a:tr h="22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Грубина Е.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126" marR="6612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662" y="510735"/>
            <a:ext cx="681861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Результаты олимпиад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8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Нормативные документы: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1.Концепция федеральной целевой программы "Дети России" на 2007 - 2010 годы, включающую подпрограммы "Здоровое поколение", "Одаренные дети" и "Дети и семья". Распоряжение Правительства Российской Федерации от 26 января 2007 г. N 79-р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Москва.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Концепция общенациональной системы выявления и развития молодых талантов. Утвержденная Президентом Российской Федерации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Д.А.Медведевым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от 3 апреля 2012 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Приказ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России «Об утверждении Положения о всероссийской олимпиаде школьников».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Городская программа «Одаренные дети».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Наличие у ученика положительного мотива к деятельности в проблемной ситуации (хочу разобраться, хочу попробовать свои силы, хочу убедиться смогу ли разрешить ситуацию).</a:t>
            </a:r>
          </a:p>
          <a:p>
            <a:pPr algn="ctr"/>
            <a:r>
              <a:rPr lang="ru-RU" sz="2400" b="1" dirty="0"/>
              <a:t> </a:t>
            </a:r>
          </a:p>
        </p:txBody>
      </p:sp>
      <p:pic>
        <p:nvPicPr>
          <p:cNvPr id="3074" name="Picture 2" descr="http://im0-tub-ru.yandex.net/i?id=151638854-0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2985542"/>
            <a:ext cx="2459682" cy="24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8052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«Мыслящий человек – есть мера всему»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Вернадский. </a:t>
            </a:r>
          </a:p>
        </p:txBody>
      </p:sp>
    </p:spTree>
    <p:extLst>
      <p:ext uri="{BB962C8B-B14F-4D97-AF65-F5344CB8AC3E}">
        <p14:creationId xmlns:p14="http://schemas.microsoft.com/office/powerpoint/2010/main" val="26102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Технология проблемного обучения дала мне возможность вести детей по пути открытия, помогла учить их самостоятельному исследованию, развивать их творческий потенциал и одаренность.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5" descr="сиди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663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28179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" name="Picture 7" descr="при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198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2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Одаренный ребенок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  </a:r>
          </a:p>
        </p:txBody>
      </p:sp>
      <p:pic>
        <p:nvPicPr>
          <p:cNvPr id="2050" name="Picture 2" descr="http://allforchildren.ru/pictures/school25_s/school2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27968"/>
            <a:ext cx="2765714" cy="26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872" y="198884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ыявление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изучение наиболее эффективных способов в проблемно- поисковой технологии обучения на уроках географии с одаренными детьми.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55671"/>
            <a:ext cx="4575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Цель работы -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13" descr="EDU0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64" y="4149080"/>
            <a:ext cx="200189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Цветы\438721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4945120"/>
            <a:ext cx="1428741" cy="17859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—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организованный преподавателем способ активного взаимодействия субъекта с проблемно-представленным содержанием обучения, в ходе которого он приобщается к объективным противоречиям научного знания и способам их решения. Учится мыслить, творчески усваивать знания.</a:t>
            </a:r>
          </a:p>
        </p:txBody>
      </p:sp>
    </p:spTree>
    <p:extLst>
      <p:ext uri="{BB962C8B-B14F-4D97-AF65-F5344CB8AC3E}">
        <p14:creationId xmlns:p14="http://schemas.microsoft.com/office/powerpoint/2010/main" val="17575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Проблемное обучение — это дидактический подход, основой которого являются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1) 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проблемных ситуаций,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 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учащихся на их анализ,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 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учащихся решению проблем,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4) 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умения видеть и формулировать 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41441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постановки и решения проблемы на уроке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географии: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76" y="5751147"/>
            <a:ext cx="129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780928"/>
            <a:ext cx="331236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Проблему ставлю сама, а способы решения находят дети.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780928"/>
            <a:ext cx="396044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Одаренные дети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поставят и решают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40505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Проблемная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ситуация-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познавательная задача, которая характеризуется противоречием между имеющимися знаниями, умениями, отношениями и предъявляемым требованием.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2681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97511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это тот элемент проблемной ситуации, который вызывает затруднение и принимается человеком для решения.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выражения проблемы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проблемный вопрос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задача)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проблемное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17742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715</Words>
  <Application>Microsoft Office PowerPoint</Application>
  <PresentationFormat>Экран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hhhh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gfgfg</dc:creator>
  <cp:lastModifiedBy>gfgfg</cp:lastModifiedBy>
  <cp:revision>39</cp:revision>
  <dcterms:created xsi:type="dcterms:W3CDTF">2012-11-25T11:27:45Z</dcterms:created>
  <dcterms:modified xsi:type="dcterms:W3CDTF">2012-11-29T17:24:35Z</dcterms:modified>
</cp:coreProperties>
</file>