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77" r:id="rId8"/>
    <p:sldId id="278" r:id="rId9"/>
    <p:sldId id="279" r:id="rId10"/>
    <p:sldId id="261" r:id="rId11"/>
    <p:sldId id="264" r:id="rId12"/>
    <p:sldId id="265" r:id="rId13"/>
    <p:sldId id="266" r:id="rId14"/>
    <p:sldId id="276" r:id="rId15"/>
    <p:sldId id="267" r:id="rId16"/>
    <p:sldId id="280" r:id="rId17"/>
    <p:sldId id="275" r:id="rId18"/>
    <p:sldId id="268" r:id="rId19"/>
    <p:sldId id="269" r:id="rId20"/>
    <p:sldId id="281" r:id="rId21"/>
    <p:sldId id="282" r:id="rId22"/>
    <p:sldId id="271" r:id="rId23"/>
    <p:sldId id="272" r:id="rId24"/>
    <p:sldId id="274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84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7783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921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644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77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980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7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79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56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50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60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0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88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3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rtuality.club/store/shlemy-virtualnoy-realnosti-dlya-pk-i-konsoley/oculus-rift-cv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jimsk.ru/catalog/products/phantom/phantom_4_advanced/kvadrokopter_dji_phantom_4_advanced_plus_s_monitorom.htm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com-store.ru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834" y="535577"/>
            <a:ext cx="10280468" cy="156754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Мобильный</a:t>
            </a:r>
            <a:r>
              <a:rPr lang="en-US" dirty="0" smtClean="0"/>
              <a:t>     </a:t>
            </a:r>
            <a:r>
              <a:rPr lang="ru-RU" dirty="0" err="1" smtClean="0"/>
              <a:t>Кванториум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Ярославская область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67006" y="2899954"/>
            <a:ext cx="4376056" cy="3422470"/>
          </a:xfrm>
        </p:spPr>
        <p:txBody>
          <a:bodyPr>
            <a:normAutofit fontScale="47500" lnSpcReduction="20000"/>
          </a:bodyPr>
          <a:lstStyle/>
          <a:p>
            <a:r>
              <a:rPr lang="ru-RU" sz="4000" dirty="0"/>
              <a:t>«Благодаря мобильному </a:t>
            </a:r>
            <a:r>
              <a:rPr lang="ru-RU" sz="4000" dirty="0" err="1"/>
              <a:t>Кванториуму</a:t>
            </a:r>
            <a:r>
              <a:rPr lang="ru-RU" sz="4000" dirty="0"/>
              <a:t> дети из удаленных уголков </a:t>
            </a:r>
            <a:r>
              <a:rPr lang="ru-RU" sz="4000" dirty="0" smtClean="0"/>
              <a:t>России</a:t>
            </a:r>
            <a:r>
              <a:rPr lang="ru-RU" sz="4000" dirty="0"/>
              <a:t>,  сельской местности смогут освоить аддитивные, лазерные </a:t>
            </a:r>
            <a:r>
              <a:rPr lang="ru-RU" sz="4000" dirty="0" smtClean="0"/>
              <a:t>и </a:t>
            </a:r>
            <a:r>
              <a:rPr lang="ru-RU" sz="4000" dirty="0"/>
              <a:t>космические технологии, основы виртуальной и </a:t>
            </a:r>
            <a:r>
              <a:rPr lang="ru-RU" sz="4000" dirty="0" smtClean="0"/>
              <a:t>дополнительной </a:t>
            </a:r>
            <a:r>
              <a:rPr lang="ru-RU" sz="4000" dirty="0"/>
              <a:t>реальности, робототехники и других инженерных направлений»</a:t>
            </a:r>
          </a:p>
          <a:p>
            <a:r>
              <a:rPr lang="en-US" sz="4000" dirty="0" smtClean="0"/>
              <a:t>                                           </a:t>
            </a:r>
            <a:r>
              <a:rPr lang="ru-RU" sz="4000" dirty="0" smtClean="0"/>
              <a:t> </a:t>
            </a:r>
            <a:r>
              <a:rPr lang="ru-RU" sz="4000" dirty="0"/>
              <a:t>М. </a:t>
            </a:r>
            <a:r>
              <a:rPr lang="ru-RU" sz="4000" dirty="0" err="1"/>
              <a:t>Ракова</a:t>
            </a:r>
            <a:r>
              <a:rPr lang="ru-RU" sz="4000" dirty="0"/>
              <a:t> 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https://cybertots.ru/thumb/2/919YtdYIqHb-hNO19MubJg/r/d/d223be393e37c19cb600587935e74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5" y="2299063"/>
            <a:ext cx="5786846" cy="429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09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303" y="609600"/>
            <a:ext cx="9091747" cy="1054807"/>
          </a:xfrm>
        </p:spPr>
        <p:txBody>
          <a:bodyPr>
            <a:normAutofit/>
          </a:bodyPr>
          <a:lstStyle/>
          <a:p>
            <a:r>
              <a:rPr lang="ru-RU" sz="2800" dirty="0"/>
              <a:t>Профильное оборудование «</a:t>
            </a:r>
            <a:r>
              <a:rPr lang="en-US" sz="2800" b="1" dirty="0"/>
              <a:t>VR/</a:t>
            </a:r>
            <a:r>
              <a:rPr lang="ru-RU" sz="2800" b="1" dirty="0" err="1"/>
              <a:t>Промдизайн</a:t>
            </a:r>
            <a:r>
              <a:rPr lang="ru-RU" sz="2800" b="1" dirty="0"/>
              <a:t>»</a:t>
            </a:r>
            <a:endParaRPr lang="ru-RU" sz="2800" dirty="0"/>
          </a:p>
        </p:txBody>
      </p:sp>
      <p:pic>
        <p:nvPicPr>
          <p:cNvPr id="4" name="Picture 4" descr="https://cdn.euroset.ru/upload/resize_cache/iblockResized/iblock/f2d/f2dfd9e2d981f6764c387a772f14beb3_800x600_0_0_0_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925" y="1215267"/>
            <a:ext cx="2403566" cy="232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01737" y="1664407"/>
            <a:ext cx="745889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cs typeface="Arial" panose="020B0604020202020204" pitchFamily="34" charset="0"/>
              </a:rPr>
              <a:t>Система виртуальной реальности HTC VIVE </a:t>
            </a:r>
            <a:r>
              <a:rPr lang="ru-RU" sz="2000" b="1" dirty="0" err="1">
                <a:solidFill>
                  <a:srgbClr val="C00000"/>
                </a:solidFill>
                <a:cs typeface="Arial" panose="020B0604020202020204" pitchFamily="34" charset="0"/>
              </a:rPr>
              <a:t>Pro</a:t>
            </a:r>
            <a:r>
              <a:rPr lang="ru-RU" sz="20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cs typeface="Arial" panose="020B0604020202020204" pitchFamily="34" charset="0"/>
              </a:rPr>
              <a:t>Full</a:t>
            </a:r>
            <a:r>
              <a:rPr lang="ru-RU" sz="20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cs typeface="Arial" panose="020B0604020202020204" pitchFamily="34" charset="0"/>
              </a:rPr>
              <a:t>Kit</a:t>
            </a:r>
            <a:r>
              <a:rPr lang="ru-RU" sz="20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cs typeface="Arial" panose="020B0604020202020204" pitchFamily="34" charset="0"/>
              </a:rPr>
              <a:t>- новейшая система виртуальной реальности от HTC, главной составляющей которой является шлем </a:t>
            </a:r>
            <a:r>
              <a:rPr lang="ru-RU" dirty="0" err="1">
                <a:solidFill>
                  <a:srgbClr val="C00000"/>
                </a:solidFill>
                <a:cs typeface="Arial" panose="020B0604020202020204" pitchFamily="34" charset="0"/>
              </a:rPr>
              <a:t>Vive</a:t>
            </a:r>
            <a:r>
              <a:rPr lang="ru-RU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cs typeface="Arial" panose="020B0604020202020204" pitchFamily="34" charset="0"/>
              </a:rPr>
              <a:t>Pro</a:t>
            </a:r>
            <a:r>
              <a:rPr lang="ru-RU" dirty="0">
                <a:solidFill>
                  <a:srgbClr val="C00000"/>
                </a:solidFill>
                <a:cs typeface="Arial" panose="020B0604020202020204" pitchFamily="34" charset="0"/>
              </a:rPr>
              <a:t>, а также два контроллера и две базовые станции </a:t>
            </a:r>
            <a:r>
              <a:rPr lang="ru-RU" dirty="0" err="1">
                <a:solidFill>
                  <a:srgbClr val="C00000"/>
                </a:solidFill>
                <a:cs typeface="Arial" panose="020B0604020202020204" pitchFamily="34" charset="0"/>
              </a:rPr>
              <a:t>SteamVR</a:t>
            </a:r>
            <a:r>
              <a:rPr lang="ru-RU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cs typeface="Arial" panose="020B0604020202020204" pitchFamily="34" charset="0"/>
              </a:rPr>
              <a:t>Base</a:t>
            </a:r>
            <a:r>
              <a:rPr lang="ru-RU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cs typeface="Arial" panose="020B0604020202020204" pitchFamily="34" charset="0"/>
              </a:rPr>
              <a:t>Station</a:t>
            </a:r>
            <a:r>
              <a:rPr lang="ru-RU" dirty="0">
                <a:solidFill>
                  <a:srgbClr val="C00000"/>
                </a:solidFill>
                <a:cs typeface="Arial" panose="020B0604020202020204" pitchFamily="34" charset="0"/>
              </a:rPr>
              <a:t> 2.0. </a:t>
            </a:r>
            <a:endParaRPr lang="ru-RU" dirty="0" smtClean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6146" name="Picture 2" descr="https://virtuality.club/image/cache/catalog/mainPicture/oculus_bundle_main-waterm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293" y="3997236"/>
            <a:ext cx="2490421" cy="239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90503" y="3540034"/>
            <a:ext cx="605341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</a:rPr>
              <a:t>Один из самых популярных и удобных</a:t>
            </a:r>
            <a:r>
              <a:rPr lang="ru-RU" b="1" dirty="0">
                <a:solidFill>
                  <a:srgbClr val="C00000"/>
                </a:solidFill>
              </a:rPr>
              <a:t> </a:t>
            </a:r>
            <a:r>
              <a:rPr lang="ru-RU" b="1" dirty="0">
                <a:solidFill>
                  <a:srgbClr val="C00000"/>
                </a:solidFill>
                <a:hlinkClick r:id="rId4"/>
              </a:rPr>
              <a:t>шлемов </a:t>
            </a:r>
            <a:r>
              <a:rPr lang="ru-RU" b="1" dirty="0" err="1">
                <a:solidFill>
                  <a:srgbClr val="C00000"/>
                </a:solidFill>
                <a:hlinkClick r:id="rId4"/>
              </a:rPr>
              <a:t>Oculus</a:t>
            </a:r>
            <a:r>
              <a:rPr lang="ru-RU" b="1" dirty="0">
                <a:solidFill>
                  <a:srgbClr val="C00000"/>
                </a:solidFill>
                <a:hlinkClick r:id="rId4"/>
              </a:rPr>
              <a:t> </a:t>
            </a:r>
            <a:r>
              <a:rPr lang="ru-RU" b="1" dirty="0" err="1">
                <a:solidFill>
                  <a:srgbClr val="C00000"/>
                </a:solidFill>
                <a:hlinkClick r:id="rId4"/>
              </a:rPr>
              <a:t>Rift</a:t>
            </a:r>
            <a:r>
              <a:rPr lang="ru-RU" b="1" dirty="0">
                <a:solidFill>
                  <a:srgbClr val="C00000"/>
                </a:solidFill>
                <a:hlinkClick r:id="rId4"/>
              </a:rPr>
              <a:t> CV1</a:t>
            </a:r>
            <a:r>
              <a:rPr lang="ru-RU" sz="1600" dirty="0">
                <a:solidFill>
                  <a:srgbClr val="C00000"/>
                </a:solidFill>
              </a:rPr>
              <a:t> оснащен двумя качественными дисплеями, имеющими разрешение 2160х1200 пикселей и угол обзора 110 градусов. Корпус </a:t>
            </a:r>
            <a:r>
              <a:rPr lang="ru-RU" sz="1600" dirty="0" err="1">
                <a:solidFill>
                  <a:srgbClr val="C00000"/>
                </a:solidFill>
              </a:rPr>
              <a:t>Oculus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err="1">
                <a:solidFill>
                  <a:srgbClr val="C00000"/>
                </a:solidFill>
              </a:rPr>
              <a:t>Rift</a:t>
            </a:r>
            <a:r>
              <a:rPr lang="ru-RU" sz="1600" dirty="0">
                <a:solidFill>
                  <a:srgbClr val="C00000"/>
                </a:solidFill>
              </a:rPr>
              <a:t> CV1 весьма легкий, приятный на ощупь с встроенными наушниками с 3D системой звучания и регулировкой </a:t>
            </a:r>
            <a:r>
              <a:rPr lang="ru-RU" sz="1600" dirty="0" err="1">
                <a:solidFill>
                  <a:srgbClr val="C00000"/>
                </a:solidFill>
              </a:rPr>
              <a:t>межлинзового</a:t>
            </a:r>
            <a:r>
              <a:rPr lang="ru-RU" sz="1600" dirty="0">
                <a:solidFill>
                  <a:srgbClr val="C00000"/>
                </a:solidFill>
              </a:rPr>
              <a:t> расстояния, отлично подстраивается под голову любого человека за счет специальных фиксаторов. Такие характеристики шлема создают неповторимый эффект присутствия пользователя внутри цифрового пространства - Вы сможете оценить плавность картинки, ее красочность, уловить атмосферу происходящего, ни на что не отвлекаясь</a:t>
            </a:r>
          </a:p>
        </p:txBody>
      </p:sp>
    </p:spTree>
    <p:extLst>
      <p:ext uri="{BB962C8B-B14F-4D97-AF65-F5344CB8AC3E}">
        <p14:creationId xmlns:p14="http://schemas.microsoft.com/office/powerpoint/2010/main" val="4983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4297" y="609600"/>
            <a:ext cx="10306593" cy="964607"/>
          </a:xfrm>
        </p:spPr>
        <p:txBody>
          <a:bodyPr>
            <a:normAutofit/>
          </a:bodyPr>
          <a:lstStyle/>
          <a:p>
            <a:r>
              <a:rPr lang="ru-RU" sz="2800" dirty="0"/>
              <a:t>Профильное оборудование «</a:t>
            </a:r>
            <a:r>
              <a:rPr lang="en-US" sz="2800" b="1" dirty="0"/>
              <a:t>VR/</a:t>
            </a:r>
            <a:r>
              <a:rPr lang="ru-RU" sz="2800" b="1" dirty="0" err="1"/>
              <a:t>Промдизайн</a:t>
            </a:r>
            <a:r>
              <a:rPr lang="ru-RU" sz="2800" b="1" dirty="0"/>
              <a:t>»</a:t>
            </a:r>
            <a:endParaRPr lang="ru-RU" sz="2800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75" y="1470571"/>
            <a:ext cx="2267336" cy="22493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82" y="3616276"/>
            <a:ext cx="1634512" cy="27061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75611" y="1574207"/>
            <a:ext cx="74474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C00000"/>
                </a:solidFill>
                <a:cs typeface="Arial" panose="020B0604020202020204" pitchFamily="34" charset="0"/>
              </a:rPr>
              <a:t>Homido</a:t>
            </a:r>
            <a:r>
              <a:rPr lang="ru-RU" dirty="0">
                <a:solidFill>
                  <a:srgbClr val="C00000"/>
                </a:solidFill>
                <a:cs typeface="Arial" panose="020B0604020202020204" pitchFamily="34" charset="0"/>
              </a:rPr>
              <a:t> V2 - </a:t>
            </a:r>
            <a:r>
              <a:rPr lang="ru-RU" sz="2400" b="1" dirty="0">
                <a:solidFill>
                  <a:srgbClr val="C00000"/>
                </a:solidFill>
                <a:cs typeface="Arial" panose="020B0604020202020204" pitchFamily="34" charset="0"/>
              </a:rPr>
              <a:t>шлем виртуальной реальности </a:t>
            </a:r>
            <a:r>
              <a:rPr lang="ru-RU" dirty="0">
                <a:solidFill>
                  <a:srgbClr val="C00000"/>
                </a:solidFill>
                <a:cs typeface="Arial" panose="020B0604020202020204" pitchFamily="34" charset="0"/>
              </a:rPr>
              <a:t>для смартфонов (</a:t>
            </a:r>
            <a:r>
              <a:rPr lang="ru-RU" dirty="0" err="1">
                <a:solidFill>
                  <a:srgbClr val="C00000"/>
                </a:solidFill>
                <a:cs typeface="Arial" panose="020B0604020202020204" pitchFamily="34" charset="0"/>
              </a:rPr>
              <a:t>Android</a:t>
            </a:r>
            <a:r>
              <a:rPr lang="ru-RU" dirty="0">
                <a:solidFill>
                  <a:srgbClr val="C00000"/>
                </a:solidFill>
                <a:cs typeface="Arial" panose="020B0604020202020204" pitchFamily="34" charset="0"/>
              </a:rPr>
              <a:t> и IOS). </a:t>
            </a:r>
            <a:br>
              <a:rPr lang="ru-RU" dirty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ru-RU" dirty="0">
                <a:solidFill>
                  <a:srgbClr val="C00000"/>
                </a:solidFill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ru-RU" dirty="0">
                <a:solidFill>
                  <a:srgbClr val="C00000"/>
                </a:solidFill>
                <a:cs typeface="Arial" panose="020B0604020202020204" pitchFamily="34" charset="0"/>
              </a:rPr>
              <a:t>Комфортные очки, мягко сидящие на лице и не беспокоящие на протяжении длительного времени использования.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06731" y="4708845"/>
            <a:ext cx="76156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cs typeface="Arial" panose="020B0604020202020204" pitchFamily="34" charset="0"/>
              </a:rPr>
              <a:t>Штатив </a:t>
            </a:r>
            <a:r>
              <a:rPr lang="ru-RU" dirty="0" err="1">
                <a:solidFill>
                  <a:srgbClr val="C00000"/>
                </a:solidFill>
                <a:cs typeface="Arial" panose="020B0604020202020204" pitchFamily="34" charset="0"/>
              </a:rPr>
              <a:t>Rekam</a:t>
            </a:r>
            <a:r>
              <a:rPr lang="ru-RU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cs typeface="Arial" panose="020B0604020202020204" pitchFamily="34" charset="0"/>
              </a:rPr>
              <a:t>Ecopod</a:t>
            </a:r>
            <a:r>
              <a:rPr lang="ru-RU" dirty="0">
                <a:solidFill>
                  <a:srgbClr val="C00000"/>
                </a:solidFill>
                <a:cs typeface="Arial" panose="020B0604020202020204" pitchFamily="34" charset="0"/>
              </a:rPr>
              <a:t> E-135 представляет собой универсальную модель для проведения фотосъемок, имеет конструкцию </a:t>
            </a:r>
            <a:r>
              <a:rPr lang="ru-RU" dirty="0" err="1">
                <a:solidFill>
                  <a:srgbClr val="C00000"/>
                </a:solidFill>
                <a:cs typeface="Arial" panose="020B0604020202020204" pitchFamily="34" charset="0"/>
              </a:rPr>
              <a:t>трипода</a:t>
            </a:r>
            <a:r>
              <a:rPr lang="ru-RU" dirty="0">
                <a:solidFill>
                  <a:srgbClr val="C00000"/>
                </a:solidFill>
                <a:cs typeface="Arial" panose="020B0604020202020204" pitchFamily="34" charset="0"/>
              </a:rPr>
              <a:t> и способен выдержать нагрузку до 3 кг.</a:t>
            </a:r>
          </a:p>
        </p:txBody>
      </p:sp>
    </p:spTree>
    <p:extLst>
      <p:ext uri="{BB962C8B-B14F-4D97-AF65-F5344CB8AC3E}">
        <p14:creationId xmlns:p14="http://schemas.microsoft.com/office/powerpoint/2010/main" val="236516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794" y="609600"/>
            <a:ext cx="10223476" cy="827920"/>
          </a:xfrm>
        </p:spPr>
        <p:txBody>
          <a:bodyPr>
            <a:normAutofit/>
          </a:bodyPr>
          <a:lstStyle/>
          <a:p>
            <a:r>
              <a:rPr lang="ru-RU" sz="2800" b="1" dirty="0"/>
              <a:t>Профильное оборудование «</a:t>
            </a:r>
            <a:r>
              <a:rPr lang="en-US" sz="2800" b="1" dirty="0"/>
              <a:t>VR/</a:t>
            </a:r>
            <a:r>
              <a:rPr lang="ru-RU" sz="2800" b="1" dirty="0" err="1"/>
              <a:t>Промдизайн</a:t>
            </a:r>
            <a:r>
              <a:rPr lang="ru-RU" sz="2800" b="1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1051" y="3879669"/>
            <a:ext cx="6348549" cy="2625634"/>
          </a:xfrm>
        </p:spPr>
        <p:txBody>
          <a:bodyPr>
            <a:normAutofit/>
          </a:bodyPr>
          <a:lstStyle/>
          <a:p>
            <a:pPr marL="0" lvl="0" indent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800" b="1" dirty="0">
                <a:solidFill>
                  <a:srgbClr val="C00000"/>
                </a:solidFill>
                <a:cs typeface="Arial" panose="020B0604020202020204" pitchFamily="34" charset="0"/>
              </a:rPr>
              <a:t>Очки дополненной </a:t>
            </a:r>
            <a:r>
              <a:rPr lang="ru-RU" altLang="ru-RU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реальности</a:t>
            </a:r>
          </a:p>
          <a:p>
            <a:pPr marL="0" lvl="0" indent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err="1">
                <a:solidFill>
                  <a:srgbClr val="C00000"/>
                </a:solidFill>
              </a:rPr>
              <a:t>Epson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Moverio</a:t>
            </a:r>
            <a:r>
              <a:rPr lang="ru-RU" dirty="0">
                <a:solidFill>
                  <a:srgbClr val="C00000"/>
                </a:solidFill>
              </a:rPr>
              <a:t> BT-35E — это </a:t>
            </a:r>
            <a:r>
              <a:rPr lang="ru-RU" dirty="0" err="1">
                <a:solidFill>
                  <a:srgbClr val="C00000"/>
                </a:solidFill>
              </a:rPr>
              <a:t>видеоочки</a:t>
            </a:r>
            <a:r>
              <a:rPr lang="ru-RU" dirty="0">
                <a:solidFill>
                  <a:srgbClr val="C00000"/>
                </a:solidFill>
              </a:rPr>
              <a:t> со встроенными прозрачными дисплеями, которые позволяют работать с приложениями дополненной реальности и могут использоваться в качестве «дублирующего экрана» в сфере медицины, культуры, туризма, промышленности, сервисного обслуживания и т.д.</a:t>
            </a:r>
            <a:endParaRPr lang="ru-RU" altLang="ru-RU" sz="28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5" descr="Ð¡Ð¼Ð°ÑÑÑÐ¾Ð½ Honor View 10 128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46531">
            <a:off x="3044388" y="836144"/>
            <a:ext cx="1696161" cy="336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73783" y="2194561"/>
            <a:ext cx="5969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cs typeface="Arial" panose="020B0604020202020204" pitchFamily="34" charset="0"/>
              </a:rPr>
              <a:t>Смартфон </a:t>
            </a:r>
            <a:r>
              <a:rPr lang="ru-RU" dirty="0">
                <a:solidFill>
                  <a:srgbClr val="C00000"/>
                </a:solidFill>
                <a:cs typeface="Arial" panose="020B0604020202020204" pitchFamily="34" charset="0"/>
              </a:rPr>
              <a:t>для просмотра приложений дополненной и виртуальной реальности</a:t>
            </a:r>
          </a:p>
        </p:txBody>
      </p:sp>
      <p:pic>
        <p:nvPicPr>
          <p:cNvPr id="7172" name="Picture 4" descr="http://epson.ru/upload/resize_cache/iblock/a1e/473_290_epson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906" y="4045230"/>
            <a:ext cx="3089364" cy="189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08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170" y="609600"/>
            <a:ext cx="10019213" cy="879566"/>
          </a:xfrm>
        </p:spPr>
        <p:txBody>
          <a:bodyPr>
            <a:normAutofit/>
          </a:bodyPr>
          <a:lstStyle/>
          <a:p>
            <a:r>
              <a:rPr lang="ru-RU" sz="2800" b="1" dirty="0"/>
              <a:t>Профильное оборудование «</a:t>
            </a:r>
            <a:r>
              <a:rPr lang="en-US" sz="2800" b="1" dirty="0"/>
              <a:t>VR/</a:t>
            </a:r>
            <a:r>
              <a:rPr lang="ru-RU" sz="2800" b="1" dirty="0" err="1"/>
              <a:t>Промдизайн</a:t>
            </a:r>
            <a:r>
              <a:rPr lang="ru-RU" sz="2800" b="1" dirty="0"/>
              <a:t>»</a:t>
            </a:r>
            <a:endParaRPr lang="ru-RU" sz="2800" dirty="0"/>
          </a:p>
        </p:txBody>
      </p:sp>
      <p:pic>
        <p:nvPicPr>
          <p:cNvPr id="4" name="Picture 2" descr="https://www.peredvizhnik.ru/upload/iblock/793/nabor_markerov_copic_ciao_set_b_72sht_plast_upakovk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24969"/>
            <a:ext cx="3631473" cy="267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98125" y="1619794"/>
            <a:ext cx="6453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cs typeface="Arial" panose="020B0604020202020204" pitchFamily="34" charset="0"/>
              </a:rPr>
              <a:t>Набор маркеров </a:t>
            </a:r>
            <a:r>
              <a:rPr lang="en-US" dirty="0">
                <a:solidFill>
                  <a:srgbClr val="C00000"/>
                </a:solidFill>
                <a:cs typeface="Arial" panose="020B0604020202020204" pitchFamily="34" charset="0"/>
              </a:rPr>
              <a:t>COPIC CIAO Set B 72</a:t>
            </a:r>
            <a:r>
              <a:rPr lang="ru-RU" dirty="0">
                <a:solidFill>
                  <a:srgbClr val="C00000"/>
                </a:solidFill>
                <a:cs typeface="Arial" panose="020B0604020202020204" pitchFamily="34" charset="0"/>
              </a:rPr>
              <a:t>шт.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6102" y="4545873"/>
            <a:ext cx="517289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Многофункциональный инструмент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ProsKit</a:t>
            </a:r>
            <a:r>
              <a:rPr lang="en-US" dirty="0" smtClean="0">
                <a:solidFill>
                  <a:srgbClr val="C00000"/>
                </a:solidFill>
              </a:rPr>
              <a:t> 1PK-1700NB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Применяется для механической обработки изделий (сверления, шлифования, полировки, гравировки)</a:t>
            </a:r>
          </a:p>
        </p:txBody>
      </p:sp>
      <p:pic>
        <p:nvPicPr>
          <p:cNvPr id="8194" name="Picture 2" descr="https://www.gmelectronic.com/data/product/1024_1024/pctdetail.731-919.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03" y="2583853"/>
            <a:ext cx="5679923" cy="36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87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Содержание образования </a:t>
            </a:r>
            <a:r>
              <a:rPr lang="ru-RU" sz="2800" dirty="0" err="1" smtClean="0"/>
              <a:t>Аэро</a:t>
            </a:r>
            <a:r>
              <a:rPr lang="ru-RU" sz="2800" dirty="0" smtClean="0"/>
              <a:t>/Гео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94367"/>
              </p:ext>
            </p:extLst>
          </p:nvPr>
        </p:nvGraphicFramePr>
        <p:xfrm>
          <a:off x="3655068" y="1259477"/>
          <a:ext cx="4104270" cy="24523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4270">
                  <a:extLst>
                    <a:ext uri="{9D8B030D-6E8A-4147-A177-3AD203B41FA5}">
                      <a16:colId xmlns:a16="http://schemas.microsoft.com/office/drawing/2014/main" val="1251926654"/>
                    </a:ext>
                  </a:extLst>
                </a:gridCol>
              </a:tblGrid>
              <a:tr h="24523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АЭРО в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ключает </a:t>
                      </a: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все необходимые компоненты для освоения навыков сборки, отладки, программирования, пилотирования и соревновательной практики БПЛА типа </a:t>
                      </a:r>
                      <a:r>
                        <a:rPr lang="ru-RU" sz="14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квадрокоптер</a:t>
                      </a: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Оборудование, входящее в состав лабораторий, позволяет участвовать в различных соревнованиях российских и международных регламентов.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700732341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1" y="1240233"/>
            <a:ext cx="2585338" cy="1796007"/>
          </a:xfrm>
          <a:prstGeom prst="rect">
            <a:avLst/>
          </a:prstGeom>
        </p:spPr>
      </p:pic>
      <p:sp>
        <p:nvSpPr>
          <p:cNvPr id="5" name="AutoShape 4" descr="https://tsamsonov.github.io/arcgis-course/images/Ex18/image1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tsamsonov.github.io/arcgis-course/images/Ex18/image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1" y="3711791"/>
            <a:ext cx="2509977" cy="264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ostupi.online/images/images376/03/5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112" y="3711791"/>
            <a:ext cx="4042777" cy="22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573" y="1388552"/>
            <a:ext cx="2911241" cy="18328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49040" y="3711791"/>
            <a:ext cx="3775166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Геоинформатика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это: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сбора, преобразования, анализа, отображения и распространения пространственно-координированных данных,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изготовление аппаратуры, создание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прогрммных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продуктов, систем управления, выполнение ГИС проектов,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4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7360" y="609600"/>
            <a:ext cx="9614262" cy="814251"/>
          </a:xfrm>
        </p:spPr>
        <p:txBody>
          <a:bodyPr>
            <a:normAutofit/>
          </a:bodyPr>
          <a:lstStyle/>
          <a:p>
            <a:r>
              <a:rPr lang="ru-RU" sz="2800" dirty="0"/>
              <a:t>Профильное оборудование «</a:t>
            </a:r>
            <a:r>
              <a:rPr lang="ru-RU" sz="2800" b="1" dirty="0"/>
              <a:t>Гео/</a:t>
            </a:r>
            <a:r>
              <a:rPr lang="ru-RU" sz="2800" b="1" dirty="0" err="1"/>
              <a:t>Аэро</a:t>
            </a:r>
            <a:r>
              <a:rPr lang="ru-RU" sz="2800" b="1" dirty="0"/>
              <a:t>»</a:t>
            </a:r>
            <a:endParaRPr lang="ru-RU" sz="2800" dirty="0"/>
          </a:p>
        </p:txBody>
      </p:sp>
      <p:pic>
        <p:nvPicPr>
          <p:cNvPr id="2052" name="Picture 4" descr="http://futuristika.kz/upload/medialibrary/62b/62b890d3df6f70f5fccb6c61bfff0cf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81" y="1280159"/>
            <a:ext cx="3346086" cy="292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27417" y="1802674"/>
            <a:ext cx="6048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06467" y="1423851"/>
            <a:ext cx="78627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err="1">
                <a:solidFill>
                  <a:srgbClr val="C00000"/>
                </a:solidFill>
                <a:cs typeface="Times New Roman" panose="02020603050405020304" pitchFamily="18" charset="0"/>
              </a:rPr>
              <a:t>Квадрокоптер</a:t>
            </a:r>
            <a:r>
              <a:rPr lang="ru-RU" sz="2400" b="1" u="sng" dirty="0">
                <a:solidFill>
                  <a:srgbClr val="C00000"/>
                </a:solidFill>
                <a:cs typeface="Times New Roman" panose="02020603050405020304" pitchFamily="18" charset="0"/>
              </a:rPr>
              <a:t> любительский в комплекте </a:t>
            </a:r>
            <a:r>
              <a:rPr lang="ru-RU" sz="2400" b="1" u="sng" dirty="0" err="1">
                <a:solidFill>
                  <a:srgbClr val="C00000"/>
                </a:solidFill>
                <a:cs typeface="Times New Roman" panose="02020603050405020304" pitchFamily="18" charset="0"/>
              </a:rPr>
              <a:t>Phantom</a:t>
            </a:r>
            <a:r>
              <a:rPr lang="ru-RU" sz="2400" b="1" u="sng" dirty="0">
                <a:solidFill>
                  <a:srgbClr val="C00000"/>
                </a:solidFill>
                <a:cs typeface="Times New Roman" panose="02020603050405020304" pitchFamily="18" charset="0"/>
              </a:rPr>
              <a:t> 4 </a:t>
            </a:r>
            <a:r>
              <a:rPr lang="ru-RU" sz="2400" b="1" u="sng" dirty="0" err="1">
                <a:solidFill>
                  <a:srgbClr val="C00000"/>
                </a:solidFill>
                <a:cs typeface="Times New Roman" panose="02020603050405020304" pitchFamily="18" charset="0"/>
              </a:rPr>
              <a:t>Advanced</a:t>
            </a:r>
            <a:r>
              <a:rPr lang="ru-RU" sz="2400" b="1" u="sng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u="sng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Plus</a:t>
            </a:r>
            <a:r>
              <a:rPr lang="ru-RU" sz="2400" b="1" u="sng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  </a:t>
            </a:r>
            <a:r>
              <a:rPr lang="ru-RU" dirty="0" err="1" smtClean="0">
                <a:solidFill>
                  <a:srgbClr val="C00000"/>
                </a:solidFill>
                <a:cs typeface="Times New Roman" panose="02020603050405020304" pitchFamily="18" charset="0"/>
                <a:hlinkClick r:id="rId3"/>
              </a:rPr>
              <a:t>Phantom</a:t>
            </a:r>
            <a:r>
              <a:rPr lang="ru-RU" dirty="0" smtClean="0">
                <a:solidFill>
                  <a:srgbClr val="C00000"/>
                </a:solidFill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>
                <a:solidFill>
                  <a:srgbClr val="C00000"/>
                </a:solidFill>
                <a:cs typeface="Times New Roman" panose="02020603050405020304" pitchFamily="18" charset="0"/>
                <a:hlinkClick r:id="rId3"/>
              </a:rPr>
              <a:t>4 </a:t>
            </a:r>
            <a:r>
              <a:rPr lang="ru-RU" dirty="0" err="1">
                <a:solidFill>
                  <a:srgbClr val="C00000"/>
                </a:solidFill>
                <a:cs typeface="Times New Roman" panose="02020603050405020304" pitchFamily="18" charset="0"/>
                <a:hlinkClick r:id="rId3"/>
              </a:rPr>
              <a:t>Advanced</a:t>
            </a:r>
            <a:r>
              <a:rPr lang="ru-RU" dirty="0">
                <a:solidFill>
                  <a:srgbClr val="C00000"/>
                </a:solidFill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C00000"/>
                </a:solidFill>
                <a:cs typeface="Times New Roman" panose="02020603050405020304" pitchFamily="18" charset="0"/>
              </a:rPr>
              <a:t>Plus</a:t>
            </a:r>
            <a:r>
              <a:rPr lang="ru-RU" dirty="0">
                <a:solidFill>
                  <a:srgbClr val="C00000"/>
                </a:solidFill>
                <a:cs typeface="Times New Roman" panose="02020603050405020304" pitchFamily="18" charset="0"/>
              </a:rPr>
              <a:t> – </a:t>
            </a:r>
            <a:r>
              <a:rPr lang="ru-RU" dirty="0" err="1">
                <a:solidFill>
                  <a:srgbClr val="C00000"/>
                </a:solidFill>
                <a:cs typeface="Times New Roman" panose="02020603050405020304" pitchFamily="18" charset="0"/>
              </a:rPr>
              <a:t>квадрокоптер</a:t>
            </a:r>
            <a:r>
              <a:rPr lang="ru-RU" dirty="0">
                <a:solidFill>
                  <a:srgbClr val="C00000"/>
                </a:solidFill>
                <a:cs typeface="Times New Roman" panose="02020603050405020304" pitchFamily="18" charset="0"/>
              </a:rPr>
              <a:t> с улучшенной системой изображения. Белый корпус </a:t>
            </a:r>
            <a:r>
              <a:rPr lang="ru-RU" dirty="0" err="1">
                <a:solidFill>
                  <a:srgbClr val="C00000"/>
                </a:solidFill>
                <a:cs typeface="Times New Roman" panose="02020603050405020304" pitchFamily="18" charset="0"/>
                <a:hlinkClick r:id="rId3"/>
              </a:rPr>
              <a:t>Phantom</a:t>
            </a:r>
            <a:r>
              <a:rPr lang="ru-RU" dirty="0">
                <a:solidFill>
                  <a:srgbClr val="C00000"/>
                </a:solidFill>
                <a:cs typeface="Times New Roman" panose="02020603050405020304" pitchFamily="18" charset="0"/>
                <a:hlinkClick r:id="rId3"/>
              </a:rPr>
              <a:t> 4 </a:t>
            </a:r>
            <a:r>
              <a:rPr lang="ru-RU" dirty="0" err="1">
                <a:solidFill>
                  <a:srgbClr val="C00000"/>
                </a:solidFill>
                <a:cs typeface="Times New Roman" panose="02020603050405020304" pitchFamily="18" charset="0"/>
                <a:hlinkClick r:id="rId3"/>
              </a:rPr>
              <a:t>Advanced</a:t>
            </a:r>
            <a:r>
              <a:rPr lang="ru-RU" dirty="0">
                <a:solidFill>
                  <a:srgbClr val="C00000"/>
                </a:solidFill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C00000"/>
                </a:solidFill>
                <a:cs typeface="Times New Roman" panose="02020603050405020304" pitchFamily="18" charset="0"/>
              </a:rPr>
              <a:t>Plus</a:t>
            </a:r>
            <a:r>
              <a:rPr lang="ru-RU" dirty="0">
                <a:solidFill>
                  <a:srgbClr val="C00000"/>
                </a:solidFill>
                <a:cs typeface="Times New Roman" panose="02020603050405020304" pitchFamily="18" charset="0"/>
              </a:rPr>
              <a:t> сделан из сплава титана и магния, обеспечивая легкость и прочность. Благодаря оптимизированной системе двигателей </a:t>
            </a:r>
            <a:r>
              <a:rPr lang="ru-RU" dirty="0" err="1">
                <a:solidFill>
                  <a:srgbClr val="C00000"/>
                </a:solidFill>
                <a:cs typeface="Times New Roman" panose="02020603050405020304" pitchFamily="18" charset="0"/>
              </a:rPr>
              <a:t>квадрокоптер</a:t>
            </a:r>
            <a:r>
              <a:rPr lang="ru-RU" dirty="0">
                <a:solidFill>
                  <a:srgbClr val="C00000"/>
                </a:solidFill>
                <a:cs typeface="Times New Roman" panose="02020603050405020304" pitchFamily="18" charset="0"/>
              </a:rPr>
              <a:t> может развить скорость до 72 км/ч в режиме </a:t>
            </a:r>
            <a:r>
              <a:rPr lang="ru-RU" dirty="0" err="1">
                <a:solidFill>
                  <a:srgbClr val="C00000"/>
                </a:solidFill>
                <a:cs typeface="Times New Roman" panose="02020603050405020304" pitchFamily="18" charset="0"/>
              </a:rPr>
              <a:t>Sport</a:t>
            </a:r>
            <a:r>
              <a:rPr lang="ru-RU" dirty="0">
                <a:solidFill>
                  <a:srgbClr val="C00000"/>
                </a:solidFill>
                <a:cs typeface="Times New Roman" panose="02020603050405020304" pitchFamily="18" charset="0"/>
              </a:rPr>
              <a:t>. 1-дюймовый 20 </a:t>
            </a:r>
            <a:r>
              <a:rPr lang="ru-RU" dirty="0" err="1">
                <a:solidFill>
                  <a:srgbClr val="C00000"/>
                </a:solidFill>
                <a:cs typeface="Times New Roman" panose="02020603050405020304" pitchFamily="18" charset="0"/>
              </a:rPr>
              <a:t>мегапиксельный</a:t>
            </a:r>
            <a:r>
              <a:rPr lang="ru-RU" dirty="0">
                <a:solidFill>
                  <a:srgbClr val="C00000"/>
                </a:solidFill>
                <a:cs typeface="Times New Roman" panose="02020603050405020304" pitchFamily="18" charset="0"/>
              </a:rPr>
              <a:t> сенсор предназначен для съемки 4К-видео частотой 60 кадров в секунду. Наличие экрана 5.5" на пульте управления.</a:t>
            </a:r>
            <a:endParaRPr lang="ru-RU" b="0" i="0" dirty="0">
              <a:solidFill>
                <a:srgbClr val="C00000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russiandrone.ru/upload/resize_cache/iblock/693/550_550_1/69306d152f7ba6382e44940a4f125a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77" y="3778749"/>
            <a:ext cx="4115345" cy="27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2697" y="3916841"/>
            <a:ext cx="67660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u="sng" dirty="0" smtClean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1600" u="sng" dirty="0" smtClean="0">
              <a:solidFill>
                <a:schemeClr val="accent2"/>
              </a:solidFill>
            </a:endParaRPr>
          </a:p>
          <a:p>
            <a:pPr algn="ctr"/>
            <a:r>
              <a:rPr lang="ru-RU" sz="1600" u="sng" dirty="0" smtClean="0">
                <a:solidFill>
                  <a:schemeClr val="accent2"/>
                </a:solidFill>
              </a:rPr>
              <a:t>«</a:t>
            </a:r>
            <a:r>
              <a:rPr lang="ru-RU" sz="1600" u="sng" dirty="0">
                <a:solidFill>
                  <a:schemeClr val="accent2"/>
                </a:solidFill>
              </a:rPr>
              <a:t>COEX Клевер 3» 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конструктор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программируемого 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</a:rPr>
              <a:t>квадрокоптера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, разработан для обучения учащихся в школах, колледжах, детских технопарках, кружках творчества, детских образовательных лагерях и 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</a:rPr>
              <a:t>ЦМИТах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. Пользователи приобретают знания и навыки по аэродинамики, конструированию беспилотных авиационных систем, радиоэлектронике, программированию микроконтроллеров и летной эксплуатации БАС.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08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5737" y="624110"/>
            <a:ext cx="9688875" cy="128089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/>
              <a:t>Профильное </a:t>
            </a:r>
            <a:r>
              <a:rPr lang="ru-RU" sz="2800" dirty="0"/>
              <a:t>оборудование </a:t>
            </a:r>
            <a:r>
              <a:rPr lang="ru-RU" sz="2800" b="1" dirty="0"/>
              <a:t>«Гео/</a:t>
            </a:r>
            <a:r>
              <a:rPr lang="ru-RU" sz="2800" b="1" dirty="0" err="1"/>
              <a:t>Аэро</a:t>
            </a:r>
            <a:r>
              <a:rPr lang="ru-RU" sz="2800" b="1" dirty="0"/>
              <a:t>»</a:t>
            </a:r>
          </a:p>
        </p:txBody>
      </p:sp>
      <p:pic>
        <p:nvPicPr>
          <p:cNvPr id="2050" name="Picture 2" descr="https://assets.prophotos.ru/data/articles/0001/8765/131703/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14" y="1741519"/>
            <a:ext cx="3130315" cy="299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08515" y="1567543"/>
            <a:ext cx="9196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Зеркальный фотоаппарат с APS-С матрицей и объективом NIKON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D3400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93929" y="2338251"/>
            <a:ext cx="83108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Одна </a:t>
            </a:r>
            <a:r>
              <a:rPr lang="ru-RU" sz="1600" dirty="0">
                <a:solidFill>
                  <a:srgbClr val="C00000"/>
                </a:solidFill>
              </a:rPr>
              <a:t>из самых компактных камер - вес 395 граммов, она легко умещается на </a:t>
            </a:r>
            <a:r>
              <a:rPr lang="ru-RU" sz="1600" dirty="0" smtClean="0">
                <a:solidFill>
                  <a:srgbClr val="C00000"/>
                </a:solidFill>
              </a:rPr>
              <a:t>ладони.</a:t>
            </a:r>
            <a:r>
              <a:rPr lang="en-US" sz="1600" dirty="0" smtClean="0">
                <a:solidFill>
                  <a:srgbClr val="C00000"/>
                </a:solidFill>
              </a:rPr>
              <a:t>  </a:t>
            </a:r>
            <a:r>
              <a:rPr lang="ru-RU" sz="1600" dirty="0" smtClean="0">
                <a:solidFill>
                  <a:srgbClr val="C00000"/>
                </a:solidFill>
              </a:rPr>
              <a:t>Корпус </a:t>
            </a:r>
            <a:r>
              <a:rPr lang="ru-RU" sz="1600" dirty="0">
                <a:solidFill>
                  <a:srgbClr val="C00000"/>
                </a:solidFill>
              </a:rPr>
              <a:t>выполнен из </a:t>
            </a:r>
            <a:r>
              <a:rPr lang="ru-RU" sz="1600" dirty="0" smtClean="0">
                <a:solidFill>
                  <a:srgbClr val="C00000"/>
                </a:solidFill>
              </a:rPr>
              <a:t>высококачественного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пластика</a:t>
            </a:r>
            <a:r>
              <a:rPr lang="ru-RU" sz="1600" dirty="0">
                <a:solidFill>
                  <a:srgbClr val="C00000"/>
                </a:solidFill>
              </a:rPr>
              <a:t>. Нескользящие резиновые накладки дополнительно улучшают </a:t>
            </a:r>
            <a:r>
              <a:rPr lang="ru-RU" sz="1600" dirty="0" smtClean="0">
                <a:solidFill>
                  <a:srgbClr val="C00000"/>
                </a:solidFill>
              </a:rPr>
              <a:t>хват.  Оснащена </a:t>
            </a:r>
            <a:r>
              <a:rPr lang="ru-RU" sz="1600" dirty="0">
                <a:solidFill>
                  <a:srgbClr val="C00000"/>
                </a:solidFill>
              </a:rPr>
              <a:t>системой </a:t>
            </a:r>
            <a:r>
              <a:rPr lang="ru-RU" sz="1600" dirty="0" err="1">
                <a:solidFill>
                  <a:srgbClr val="C00000"/>
                </a:solidFill>
              </a:rPr>
              <a:t>SnapBridge</a:t>
            </a:r>
            <a:r>
              <a:rPr lang="ru-RU" sz="1600" dirty="0">
                <a:solidFill>
                  <a:srgbClr val="C00000"/>
                </a:solidFill>
              </a:rPr>
              <a:t> обмена данными между камерой и мобильными </a:t>
            </a:r>
            <a:r>
              <a:rPr lang="ru-RU" sz="1600" dirty="0" smtClean="0">
                <a:solidFill>
                  <a:srgbClr val="C00000"/>
                </a:solidFill>
              </a:rPr>
              <a:t>устройствами.  Главная </a:t>
            </a:r>
            <a:r>
              <a:rPr lang="ru-RU" sz="1600" dirty="0">
                <a:solidFill>
                  <a:srgbClr val="C00000"/>
                </a:solidFill>
              </a:rPr>
              <a:t>деталь фотоаппарата — сенсор </a:t>
            </a:r>
            <a:r>
              <a:rPr lang="ru-RU" sz="1600" dirty="0" smtClean="0">
                <a:solidFill>
                  <a:srgbClr val="C00000"/>
                </a:solidFill>
              </a:rPr>
              <a:t>изображения, </a:t>
            </a:r>
            <a:r>
              <a:rPr lang="ru-RU" sz="1600" dirty="0">
                <a:solidFill>
                  <a:srgbClr val="C00000"/>
                </a:solidFill>
              </a:rPr>
              <a:t> установлена 24-мегапиксельная CMOS-матрица формата DX. Этим достигается повышенная резкость изображения</a:t>
            </a:r>
            <a:r>
              <a:rPr lang="ru-RU" sz="1600" dirty="0" smtClean="0">
                <a:solidFill>
                  <a:srgbClr val="C00000"/>
                </a:solidFill>
              </a:rPr>
              <a:t>.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endParaRPr lang="ru-RU" sz="1600" dirty="0" smtClean="0">
              <a:solidFill>
                <a:srgbClr val="C00000"/>
              </a:solidFill>
            </a:endParaRPr>
          </a:p>
          <a:p>
            <a:endParaRPr lang="ru-RU" sz="1600" dirty="0">
              <a:solidFill>
                <a:srgbClr val="C00000"/>
              </a:solidFill>
            </a:endParaRPr>
          </a:p>
          <a:p>
            <a:r>
              <a:rPr lang="ru-RU" sz="1600" b="1" dirty="0" err="1" smtClean="0">
                <a:solidFill>
                  <a:srgbClr val="C00000"/>
                </a:solidFill>
              </a:rPr>
              <a:t>Промдиз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графический планшет </a:t>
            </a:r>
            <a:r>
              <a:rPr lang="en-US" sz="1600" b="1" dirty="0">
                <a:solidFill>
                  <a:srgbClr val="C00000"/>
                </a:solidFill>
              </a:rPr>
              <a:t>Wacom </a:t>
            </a:r>
            <a:r>
              <a:rPr lang="en-US" sz="1600" b="1" dirty="0" err="1">
                <a:solidFill>
                  <a:srgbClr val="C00000"/>
                </a:solidFill>
              </a:rPr>
              <a:t>intuos</a:t>
            </a:r>
            <a:r>
              <a:rPr lang="en-US" sz="1600" b="1" dirty="0">
                <a:solidFill>
                  <a:srgbClr val="C00000"/>
                </a:solidFill>
              </a:rPr>
              <a:t> pro large paper edition (pth-860p-r</a:t>
            </a:r>
            <a:r>
              <a:rPr lang="en-US" sz="1600" b="1" dirty="0" smtClean="0">
                <a:solidFill>
                  <a:srgbClr val="C00000"/>
                </a:solidFill>
              </a:rPr>
              <a:t>)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endParaRPr lang="ru-RU" sz="1600" dirty="0" smtClean="0">
              <a:solidFill>
                <a:srgbClr val="C00000"/>
              </a:solidFill>
            </a:endParaRPr>
          </a:p>
          <a:p>
            <a:r>
              <a:rPr lang="ru-RU" sz="1600" dirty="0" smtClean="0">
                <a:solidFill>
                  <a:srgbClr val="C00000"/>
                </a:solidFill>
              </a:rPr>
              <a:t>Революционно </a:t>
            </a:r>
            <a:r>
              <a:rPr lang="ru-RU" sz="1600" dirty="0">
                <a:solidFill>
                  <a:srgbClr val="C00000"/>
                </a:solidFill>
              </a:rPr>
              <a:t>новый </a:t>
            </a:r>
            <a:r>
              <a:rPr lang="ru-RU" sz="1600" dirty="0" err="1">
                <a:solidFill>
                  <a:srgbClr val="C00000"/>
                </a:solidFill>
              </a:rPr>
              <a:t>Intuos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err="1">
                <a:solidFill>
                  <a:srgbClr val="C00000"/>
                </a:solidFill>
              </a:rPr>
              <a:t>Pro</a:t>
            </a:r>
            <a:r>
              <a:rPr lang="ru-RU" sz="1600" dirty="0">
                <a:solidFill>
                  <a:srgbClr val="C00000"/>
                </a:solidFill>
              </a:rPr>
              <a:t> предлагает более естественный творческий контроль, чем когда-либо прежде. Новое супер-чувствительное перо </a:t>
            </a:r>
            <a:r>
              <a:rPr lang="ru-RU" sz="1600" dirty="0" err="1" smtClean="0">
                <a:solidFill>
                  <a:srgbClr val="C00000"/>
                </a:solidFill>
                <a:hlinkClick r:id="rId3"/>
              </a:rPr>
              <a:t>Wacom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Pro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>
                <a:solidFill>
                  <a:srgbClr val="C00000"/>
                </a:solidFill>
              </a:rPr>
              <a:t>Pen</a:t>
            </a:r>
            <a:r>
              <a:rPr lang="ru-RU" sz="1600" dirty="0">
                <a:solidFill>
                  <a:srgbClr val="C00000"/>
                </a:solidFill>
              </a:rPr>
              <a:t> 2 оставляет потрясающие впечатление от работы. Если вы начинаете свои проекты на бумаге, </a:t>
            </a:r>
            <a:r>
              <a:rPr lang="ru-RU" sz="1600" dirty="0" err="1">
                <a:solidFill>
                  <a:srgbClr val="C00000"/>
                </a:solidFill>
              </a:rPr>
              <a:t>Wacom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err="1">
                <a:solidFill>
                  <a:srgbClr val="C00000"/>
                </a:solidFill>
              </a:rPr>
              <a:t>Intuos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err="1">
                <a:solidFill>
                  <a:srgbClr val="C00000"/>
                </a:solidFill>
              </a:rPr>
              <a:t>Pro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err="1">
                <a:solidFill>
                  <a:srgbClr val="C00000"/>
                </a:solidFill>
              </a:rPr>
              <a:t>Paper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err="1">
                <a:solidFill>
                  <a:srgbClr val="C00000"/>
                </a:solidFill>
              </a:rPr>
              <a:t>Edition</a:t>
            </a:r>
            <a:r>
              <a:rPr lang="ru-RU" sz="1600" dirty="0">
                <a:solidFill>
                  <a:srgbClr val="C00000"/>
                </a:solidFill>
              </a:rPr>
              <a:t> может полностью изменить ваше впечатление о работе, автоматически преобразовывать эскизы на бумаге в цифровые файлы.</a:t>
            </a:r>
            <a:r>
              <a:rPr lang="en-US" sz="1600" dirty="0">
                <a:solidFill>
                  <a:srgbClr val="C00000"/>
                </a:solidFill>
              </a:rPr>
              <a:t/>
            </a:r>
            <a:br>
              <a:rPr lang="en-US" sz="1600" dirty="0">
                <a:solidFill>
                  <a:srgbClr val="C00000"/>
                </a:solidFill>
              </a:rPr>
            </a:br>
            <a:endParaRPr lang="ru-RU" sz="1600" b="0" i="0" dirty="0">
              <a:solidFill>
                <a:srgbClr val="C00000"/>
              </a:solidFill>
              <a:effectLst/>
            </a:endParaRPr>
          </a:p>
        </p:txBody>
      </p:sp>
      <p:pic>
        <p:nvPicPr>
          <p:cNvPr id="2052" name="Picture 4" descr="https://www.wacom-store.ru/wa-data/public/shop/products/83/00/83/images/369/369.9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61" y="4600408"/>
            <a:ext cx="3361623" cy="224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91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4297" y="624110"/>
            <a:ext cx="9780315" cy="698817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Содержание образования </a:t>
            </a:r>
            <a:r>
              <a:rPr lang="en-US" sz="2800" dirty="0" smtClean="0"/>
              <a:t> </a:t>
            </a:r>
            <a:r>
              <a:rPr lang="ru-RU" sz="2800" dirty="0" smtClean="0"/>
              <a:t>РОБО/</a:t>
            </a:r>
            <a:r>
              <a:rPr lang="en-US" sz="2800" dirty="0" smtClean="0"/>
              <a:t>IT  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619794"/>
            <a:ext cx="8915400" cy="1698172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Робототехника является интегральной STEM- дисциплиной, объединяющей в себе конструирование, техническое творчество, программирование, проектную деятельность с применением цифрового производства и решением как учебных, так и прикладных задач. Робот-исследователь, робот-хирург, робот-художник, робот-астронавт - все это грани мира роботов, который уже здесь.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126" name="Picture 6" descr="https://avatars.mds.yandex.net/get-pdb/368827/ea9980d3-31c6-48b4-953a-a589b97c9839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93" y="1322927"/>
            <a:ext cx="2333619" cy="136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93" y="3317966"/>
            <a:ext cx="5274429" cy="28395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276" y="3317966"/>
            <a:ext cx="5974590" cy="371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2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Профильное оборудование </a:t>
            </a:r>
            <a:r>
              <a:rPr lang="ru-RU" sz="2800" b="1" dirty="0"/>
              <a:t>«</a:t>
            </a:r>
            <a:r>
              <a:rPr lang="ru-RU" sz="2800" b="1" dirty="0" err="1"/>
              <a:t>Робо</a:t>
            </a:r>
            <a:r>
              <a:rPr lang="ru-RU" sz="2800" b="1" dirty="0"/>
              <a:t>/</a:t>
            </a:r>
            <a:r>
              <a:rPr lang="en-US" sz="2800" b="1" dirty="0"/>
              <a:t>IT</a:t>
            </a:r>
            <a:r>
              <a:rPr lang="ru-RU" sz="2800" b="1" dirty="0"/>
              <a:t>»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299294"/>
              </p:ext>
            </p:extLst>
          </p:nvPr>
        </p:nvGraphicFramePr>
        <p:xfrm>
          <a:off x="205788" y="1502230"/>
          <a:ext cx="7764112" cy="2834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64112">
                  <a:extLst>
                    <a:ext uri="{9D8B030D-6E8A-4147-A177-3AD203B41FA5}">
                      <a16:colId xmlns:a16="http://schemas.microsoft.com/office/drawing/2014/main" val="756384920"/>
                    </a:ext>
                  </a:extLst>
                </a:gridCol>
              </a:tblGrid>
              <a:tr h="24296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Образовательный робототехнический комплект "СТЕМ Мастерская"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="0" i="0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Данный образовательный комплект позволит учащимся на примере собираемых из набора манипуляционных роботов ознакомиться с основными технологическими принципами, применяемыми на современном производстве, и научиться выполнять различные технологические операции с использованием ручных инструментов и специализированного оборудования. Путем использования комплекта "СТЕМ Мастерская" в проектной деятельности и работе в команде, учащиеся изучат виды технологических операций на производстве, основы проектирования гибких производственных ячеек и разработки систем управления манипуляционными роботами. Также они узнают об инженерных профессиях и специальностях, необходимых на современном производстве и в Индустрии 4.0. </a:t>
                      </a:r>
                      <a:endParaRPr lang="ru-RU" sz="14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60612195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 flipV="1">
            <a:off x="205788" y="-201690"/>
            <a:ext cx="121535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Порог погружения в дисциплину максимально широк: от 7 лет.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https://static-eu.insales.ru/images/products/1/3819/205328107/DSC_2569_%D0%BE%D0%B1%D1%80%D0%B0%D0%B1%D0%BE%D1%82%D0%B0%D0%BD%D0%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474" y="1151420"/>
            <a:ext cx="3723098" cy="241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evolvector.ru/image/cache/data/obrazovanie/ORT2018/ortp2019-5-800x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474" y="4089149"/>
            <a:ext cx="3007675" cy="22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5761" y="4781006"/>
            <a:ext cx="79422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Разработанный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и произведенный ООО «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</a:rPr>
              <a:t>Эвольвектор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» 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общеобразовательный </a:t>
            </a:r>
            <a:r>
              <a:rPr lang="ru-RU" dirty="0">
                <a:solidFill>
                  <a:srgbClr val="C00000"/>
                </a:solidFill>
              </a:rPr>
              <a:t>набор, </a:t>
            </a:r>
            <a:r>
              <a:rPr lang="ru-RU" dirty="0" smtClean="0">
                <a:solidFill>
                  <a:srgbClr val="C00000"/>
                </a:solidFill>
              </a:rPr>
              <a:t>предназначен </a:t>
            </a:r>
            <a:r>
              <a:rPr lang="ru-RU" dirty="0">
                <a:solidFill>
                  <a:srgbClr val="C00000"/>
                </a:solidFill>
              </a:rPr>
              <a:t>для изучения основ автоматики и робототехники. Набор по сути представляет собой конструктор для проведения множества экспериментов на робототехническую тематику.</a:t>
            </a:r>
          </a:p>
        </p:txBody>
      </p:sp>
    </p:spTree>
    <p:extLst>
      <p:ext uri="{BB962C8B-B14F-4D97-AF65-F5344CB8AC3E}">
        <p14:creationId xmlns:p14="http://schemas.microsoft.com/office/powerpoint/2010/main" val="274125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Профильное оборудование </a:t>
            </a:r>
            <a:r>
              <a:rPr lang="ru-RU" sz="2800" b="1" dirty="0"/>
              <a:t>«</a:t>
            </a:r>
            <a:r>
              <a:rPr lang="ru-RU" sz="2800" b="1" dirty="0" err="1"/>
              <a:t>Робо</a:t>
            </a:r>
            <a:r>
              <a:rPr lang="ru-RU" sz="2800" b="1" dirty="0"/>
              <a:t>/</a:t>
            </a:r>
            <a:r>
              <a:rPr lang="en-US" sz="2800" b="1" dirty="0"/>
              <a:t>IT</a:t>
            </a:r>
            <a:r>
              <a:rPr lang="ru-RU" sz="2800" b="1" dirty="0"/>
              <a:t>»</a:t>
            </a:r>
            <a:endParaRPr lang="ru-RU" sz="2800" dirty="0"/>
          </a:p>
        </p:txBody>
      </p:sp>
      <p:pic>
        <p:nvPicPr>
          <p:cNvPr id="4098" name="Picture 2" descr="https://dqzrr9k4bjpzk.cloudfront.net/images/13929062/9103202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526" y="1264555"/>
            <a:ext cx="3814353" cy="42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7463" y="1711234"/>
            <a:ext cx="748125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Базовый набор LEGO MINDSTORMS </a:t>
            </a:r>
            <a:r>
              <a:rPr lang="ru-RU" b="1" dirty="0" err="1">
                <a:solidFill>
                  <a:srgbClr val="C00000"/>
                </a:solidFill>
              </a:rPr>
              <a:t>Education</a:t>
            </a:r>
            <a:r>
              <a:rPr lang="ru-RU" b="1" dirty="0">
                <a:solidFill>
                  <a:srgbClr val="C00000"/>
                </a:solidFill>
              </a:rPr>
              <a:t> EV3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rgbClr val="C00000"/>
                </a:solidFill>
              </a:rPr>
              <a:t>содержит в себе все, что необходимо для обучения с использованием технологий LEGO MINDSTORMS. Базовый набор LME EV3 предназначен для работы от 1 до 3 обучающихся, дает возможность ученикам создавать, программировать и тестировать свои решения, используя реальные технологии из мира робототехники. Вместе с Базовым набором вы также получаете доступ к Базовому ПО LME EV3 и учебным материалам, состоящим из 48 занятий.</a:t>
            </a:r>
          </a:p>
        </p:txBody>
      </p:sp>
      <p:pic>
        <p:nvPicPr>
          <p:cNvPr id="4104" name="Picture 8" descr="https://vektorus.ru/image/data/products/robots/amperka/robonyasha_upgradekit/amperka_robonyasha_upgradekit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210" y="3948614"/>
            <a:ext cx="3499758" cy="244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88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Стратегическая цель создания мобильного детского технопарка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306389"/>
          </a:xfrm>
        </p:spPr>
        <p:txBody>
          <a:bodyPr>
            <a:normAutofit fontScale="92500" lnSpcReduction="20000"/>
          </a:bodyPr>
          <a:lstStyle/>
          <a:p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В целях реализации мероприятий федерального проекта «Успех каждого ребенка» национального проекта «Образование», утвержденного президиумом Совета при Президенте Российской Федерации по стратегическому развитию и национальным проектам (протокол от 3 сентября 2018 года N 10) в ряде регионов России, характеризующихся значимым количеством удаленных поселений и сельских школ, проводятся работы по организации детских мобильных технопарков. 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Целью организации мобильного технопарка является создание научно-образовательной, творческой, высокотехнологичной среды в удаленных районах с участием негосударственного сектора и организаций реального сектора экономики, на базе которой осуществляется обучение по дополнительным общеобразовательным программам естественнонаучной и технической направленности, обеспечивающей объединение усилий науки, бизнеса и государства для формирования системы ускоренного развития технических способностей детей с целью подготовки инженеров и ученых нового типа.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71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dirty="0"/>
              <a:t>Профильное оборудование </a:t>
            </a:r>
            <a:r>
              <a:rPr lang="ru-RU" sz="2800" b="1" dirty="0"/>
              <a:t>«</a:t>
            </a:r>
            <a:r>
              <a:rPr lang="ru-RU" sz="2800" b="1" dirty="0" err="1"/>
              <a:t>Робо</a:t>
            </a:r>
            <a:r>
              <a:rPr lang="ru-RU" sz="2800" b="1" dirty="0"/>
              <a:t>/</a:t>
            </a:r>
            <a:r>
              <a:rPr lang="en-US" sz="2800" b="1" dirty="0"/>
              <a:t>IT</a:t>
            </a:r>
            <a:r>
              <a:rPr lang="ru-RU" sz="2800" b="1" dirty="0"/>
              <a:t>»</a:t>
            </a:r>
            <a:endParaRPr lang="ru-RU" sz="2800" dirty="0"/>
          </a:p>
        </p:txBody>
      </p:sp>
      <p:pic>
        <p:nvPicPr>
          <p:cNvPr id="5122" name="Picture 2" descr="https://static-eu.insales.ru/images/products/1/5365/212047093/matryoshka-y.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88" y="1665909"/>
            <a:ext cx="4518058" cy="282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mygs.ru/files/products/large_kit024-1.800x600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692" y="1563963"/>
            <a:ext cx="2442754" cy="326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rostov-na-donu.iqtoy.ru/media/CACHE/Product/image/881/24/konstruktor%20amperka.png_resize_to_fit_500x43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937" y="1525869"/>
            <a:ext cx="39624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6103" y="5441292"/>
            <a:ext cx="10149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76102" y="4990011"/>
            <a:ext cx="101498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C00000"/>
                </a:solidFill>
                <a:latin typeface="Open Sans"/>
              </a:rPr>
              <a:t>Данны</a:t>
            </a:r>
            <a:r>
              <a:rPr lang="ru-RU" sz="1600" dirty="0">
                <a:solidFill>
                  <a:srgbClr val="C00000"/>
                </a:solidFill>
                <a:latin typeface="Open Sans"/>
              </a:rPr>
              <a:t>е</a:t>
            </a:r>
            <a:r>
              <a:rPr lang="ru-RU" sz="1600" dirty="0" smtClean="0">
                <a:solidFill>
                  <a:srgbClr val="C00000"/>
                </a:solidFill>
                <a:latin typeface="Open Sans"/>
              </a:rPr>
              <a:t> электронные наборы  помогают изучить принципы программирования  в разделе электроника. Конструкторы разработаны </a:t>
            </a:r>
            <a:r>
              <a:rPr lang="ru-RU" sz="1600" dirty="0">
                <a:solidFill>
                  <a:srgbClr val="C00000"/>
                </a:solidFill>
                <a:latin typeface="Open Sans"/>
              </a:rPr>
              <a:t>для занятий по тематике УМНЫЙ ДОМ. Конструктор позволяет собрать тематический стенд, на котором можно имитировать ситуации, возникающие в реальной жизни. </a:t>
            </a:r>
            <a:r>
              <a:rPr lang="ru-RU" sz="1600" dirty="0" smtClean="0">
                <a:solidFill>
                  <a:srgbClr val="C00000"/>
                </a:solidFill>
                <a:latin typeface="Open Sans"/>
              </a:rPr>
              <a:t>Можно  </a:t>
            </a:r>
            <a:r>
              <a:rPr lang="ru-RU" sz="1600" dirty="0">
                <a:solidFill>
                  <a:srgbClr val="C00000"/>
                </a:solidFill>
                <a:latin typeface="Open Sans"/>
              </a:rPr>
              <a:t>научиться программированию или развить уже имеющиеся навыки. </a:t>
            </a:r>
            <a:r>
              <a:rPr lang="ru-RU" sz="1600" dirty="0" smtClean="0">
                <a:solidFill>
                  <a:srgbClr val="C00000"/>
                </a:solidFill>
                <a:latin typeface="Open Sans"/>
              </a:rPr>
              <a:t>Узнать много </a:t>
            </a:r>
            <a:r>
              <a:rPr lang="ru-RU" sz="1600" dirty="0">
                <a:solidFill>
                  <a:srgbClr val="C00000"/>
                </a:solidFill>
                <a:latin typeface="Open Sans"/>
              </a:rPr>
              <a:t>интересного об охранных системах и системах безопасности.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3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образования </a:t>
            </a:r>
            <a:r>
              <a:rPr lang="ru-RU" dirty="0" err="1" smtClean="0"/>
              <a:t>хайтек</a:t>
            </a:r>
            <a:r>
              <a:rPr lang="ru-RU" dirty="0" smtClean="0"/>
              <a:t> цеха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743103"/>
              </p:ext>
            </p:extLst>
          </p:nvPr>
        </p:nvGraphicFramePr>
        <p:xfrm>
          <a:off x="8323729" y="2097742"/>
          <a:ext cx="3294530" cy="158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4530">
                  <a:extLst>
                    <a:ext uri="{9D8B030D-6E8A-4147-A177-3AD203B41FA5}">
                      <a16:colId xmlns:a16="http://schemas.microsoft.com/office/drawing/2014/main" val="3020489104"/>
                    </a:ext>
                  </a:extLst>
                </a:gridCol>
              </a:tblGrid>
              <a:tr h="8606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Обучение основам проектирования и дизайна с применением средств векторной, растровой и 3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D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-графики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07430135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66482" y="2097741"/>
            <a:ext cx="50829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Лазерные </a:t>
            </a:r>
            <a:r>
              <a:rPr lang="ru-RU" b="1" dirty="0">
                <a:solidFill>
                  <a:srgbClr val="C00000"/>
                </a:solidFill>
              </a:rPr>
              <a:t>технологии </a:t>
            </a:r>
            <a:r>
              <a:rPr lang="ru-RU" dirty="0"/>
              <a:t>сегодня становятся краеугольными в медицине, IT, робототехнике, космонавтике и во множестве других прикладных сфер. Это несоответствие исправит программа «Лазерные технологии. Резка и гравировка</a:t>
            </a:r>
            <a:r>
              <a:rPr lang="ru-RU" dirty="0" smtClean="0"/>
              <a:t>». Освоив </a:t>
            </a:r>
            <a:r>
              <a:rPr lang="ru-RU" dirty="0"/>
              <a:t>её школьники смогут ознакомиться с потенциалом лазеров в современном мире, узнать, как они работают и какое будущее ждет специалистов в области лазерной оптики. </a:t>
            </a:r>
          </a:p>
        </p:txBody>
      </p:sp>
      <p:pic>
        <p:nvPicPr>
          <p:cNvPr id="3076" name="Picture 4" descr="https://www.newlaser.ru/images/news/2018/trotec-laser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19" y="2104914"/>
            <a:ext cx="2123098" cy="291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cdn.fishki.net/upload/post/201507/31/1614281/33e0055109fdb019e4c9681857aa0e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729" y="3530302"/>
            <a:ext cx="3294530" cy="265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766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Профильное оборудование </a:t>
            </a:r>
            <a:r>
              <a:rPr lang="ru-RU" sz="2800" b="1" dirty="0" err="1"/>
              <a:t>Хайтек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28354"/>
            <a:ext cx="7874137" cy="37664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3D </a:t>
            </a:r>
            <a:r>
              <a:rPr lang="ru-RU" b="1" dirty="0">
                <a:solidFill>
                  <a:srgbClr val="C00000"/>
                </a:solidFill>
              </a:rPr>
              <a:t>принтер учебный </a:t>
            </a:r>
            <a:r>
              <a:rPr lang="en-US" b="1" dirty="0" err="1">
                <a:solidFill>
                  <a:srgbClr val="C00000"/>
                </a:solidFill>
              </a:rPr>
              <a:t>XYZPrinting</a:t>
            </a:r>
            <a:r>
              <a:rPr lang="en-US" b="1" dirty="0">
                <a:solidFill>
                  <a:srgbClr val="C00000"/>
                </a:solidFill>
              </a:rPr>
              <a:t> da Vinci Jr. </a:t>
            </a:r>
            <a:r>
              <a:rPr lang="en-US" b="1" dirty="0" err="1">
                <a:solidFill>
                  <a:srgbClr val="C00000"/>
                </a:solidFill>
              </a:rPr>
              <a:t>WiFi</a:t>
            </a:r>
            <a:r>
              <a:rPr lang="en-US" b="1" dirty="0">
                <a:solidFill>
                  <a:srgbClr val="C00000"/>
                </a:solidFill>
              </a:rPr>
              <a:t> Pro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1905000"/>
            <a:ext cx="87738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333333"/>
                </a:solidFill>
              </a:rPr>
              <a:t>da</a:t>
            </a:r>
            <a:r>
              <a:rPr lang="ru-RU" dirty="0">
                <a:solidFill>
                  <a:srgbClr val="333333"/>
                </a:solidFill>
              </a:rPr>
              <a:t> </a:t>
            </a:r>
            <a:r>
              <a:rPr lang="ru-RU" dirty="0" err="1">
                <a:solidFill>
                  <a:srgbClr val="333333"/>
                </a:solidFill>
              </a:rPr>
              <a:t>Vinci</a:t>
            </a:r>
            <a:r>
              <a:rPr lang="ru-RU" dirty="0">
                <a:solidFill>
                  <a:srgbClr val="333333"/>
                </a:solidFill>
              </a:rPr>
              <a:t> </a:t>
            </a:r>
            <a:r>
              <a:rPr lang="ru-RU" dirty="0" err="1">
                <a:solidFill>
                  <a:srgbClr val="333333"/>
                </a:solidFill>
              </a:rPr>
              <a:t>Jr</a:t>
            </a:r>
            <a:r>
              <a:rPr lang="ru-RU" dirty="0">
                <a:solidFill>
                  <a:srgbClr val="333333"/>
                </a:solidFill>
              </a:rPr>
              <a:t>. </a:t>
            </a:r>
            <a:r>
              <a:rPr lang="ru-RU" dirty="0" err="1">
                <a:solidFill>
                  <a:srgbClr val="333333"/>
                </a:solidFill>
              </a:rPr>
              <a:t>WiFi</a:t>
            </a:r>
            <a:r>
              <a:rPr lang="ru-RU" dirty="0">
                <a:solidFill>
                  <a:srgbClr val="333333"/>
                </a:solidFill>
              </a:rPr>
              <a:t> </a:t>
            </a:r>
            <a:r>
              <a:rPr lang="ru-RU" dirty="0" err="1">
                <a:solidFill>
                  <a:srgbClr val="333333"/>
                </a:solidFill>
              </a:rPr>
              <a:t>Pro</a:t>
            </a:r>
            <a:r>
              <a:rPr lang="ru-RU" dirty="0">
                <a:solidFill>
                  <a:srgbClr val="333333"/>
                </a:solidFill>
              </a:rPr>
              <a:t> — компактный 3D-принтер, сконструированный для профессионалов. Он поддерживает широкий набор функций и может работать с нитями разных типов, что позволяет оптимизировать качество печати в зависимости от особенностей изделия</a:t>
            </a:r>
            <a:r>
              <a:rPr lang="ru-RU" dirty="0" smtClean="0">
                <a:solidFill>
                  <a:srgbClr val="333333"/>
                </a:solidFill>
              </a:rPr>
              <a:t>.</a:t>
            </a:r>
            <a:r>
              <a:rPr lang="ru-RU" dirty="0"/>
              <a:t> Компактный размер, но широкие возможности: </a:t>
            </a:r>
            <a:r>
              <a:rPr lang="ru-RU" dirty="0" err="1"/>
              <a:t>da</a:t>
            </a:r>
            <a:r>
              <a:rPr lang="ru-RU" dirty="0"/>
              <a:t> </a:t>
            </a:r>
            <a:r>
              <a:rPr lang="ru-RU" dirty="0" err="1"/>
              <a:t>Vinci</a:t>
            </a:r>
            <a:r>
              <a:rPr lang="ru-RU" dirty="0"/>
              <a:t> </a:t>
            </a:r>
            <a:r>
              <a:rPr lang="ru-RU" dirty="0" err="1"/>
              <a:t>Jr</a:t>
            </a:r>
            <a:r>
              <a:rPr lang="ru-RU" dirty="0"/>
              <a:t>. </a:t>
            </a:r>
            <a:r>
              <a:rPr lang="ru-RU" dirty="0" err="1"/>
              <a:t>WiFi</a:t>
            </a:r>
            <a:r>
              <a:rPr lang="ru-RU" dirty="0"/>
              <a:t> </a:t>
            </a:r>
            <a:r>
              <a:rPr lang="ru-RU" dirty="0" err="1"/>
              <a:t>Pro</a:t>
            </a:r>
            <a:r>
              <a:rPr lang="ru-RU" dirty="0"/>
              <a:t> легко разместится на обычном офисном столе или верстаке. Он позволяет печатать изделия размером 15 x 15 x 15 мм, обеспечивая неизменно высокое качество.</a:t>
            </a:r>
          </a:p>
        </p:txBody>
      </p:sp>
      <p:pic>
        <p:nvPicPr>
          <p:cNvPr id="1026" name="Picture 2" descr="https://xyzofficialweb.blob.core.windows.net/xyz-v3/images/round360/jr_wifi_pro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" y="941024"/>
            <a:ext cx="2385150" cy="238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27910" y="4173065"/>
            <a:ext cx="10437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3D принтер с двумя экструдерами </a:t>
            </a:r>
            <a:r>
              <a:rPr lang="ru-RU" b="1" dirty="0" err="1">
                <a:solidFill>
                  <a:srgbClr val="C00000"/>
                </a:solidFill>
              </a:rPr>
              <a:t>MakerBot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Replicator</a:t>
            </a:r>
            <a:r>
              <a:rPr lang="ru-RU" b="1" dirty="0">
                <a:solidFill>
                  <a:srgbClr val="C00000"/>
                </a:solidFill>
              </a:rPr>
              <a:t> 2X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5213" y="4607064"/>
            <a:ext cx="82426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B2128"/>
                </a:solidFill>
                <a:latin typeface="Arial" panose="020B0604020202020204" pitchFamily="34" charset="0"/>
              </a:rPr>
              <a:t>Персональный 3D-принтер </a:t>
            </a:r>
            <a:r>
              <a:rPr lang="ru-RU" dirty="0" err="1">
                <a:solidFill>
                  <a:srgbClr val="1B2128"/>
                </a:solidFill>
                <a:latin typeface="Arial" panose="020B0604020202020204" pitchFamily="34" charset="0"/>
              </a:rPr>
              <a:t>MakerBot</a:t>
            </a:r>
            <a:r>
              <a:rPr lang="ru-RU" dirty="0">
                <a:solidFill>
                  <a:srgbClr val="1B212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B2128"/>
                </a:solidFill>
                <a:latin typeface="Arial" panose="020B0604020202020204" pitchFamily="34" charset="0"/>
              </a:rPr>
              <a:t>replicator</a:t>
            </a:r>
            <a:r>
              <a:rPr lang="ru-RU" dirty="0">
                <a:solidFill>
                  <a:srgbClr val="1B2128"/>
                </a:solidFill>
                <a:latin typeface="Arial" panose="020B0604020202020204" pitchFamily="34" charset="0"/>
              </a:rPr>
              <a:t> 2X имеет 2 печатающие головки, что позволяет производить модели сразу двумя цветами. Максимальная область печати устройства составляет 250x160x150 мм, а толщина слоя при печати 0,1 мм. Принтер оснащен LCD панелью, которая позволяет осуществлять контроль за процессом печати. Слот для SD карт позволяет загружать модели с карт памяти и сразу запускать их на печать без помощи компьютера.</a:t>
            </a:r>
            <a:endParaRPr lang="ru-RU" dirty="0"/>
          </a:p>
        </p:txBody>
      </p:sp>
      <p:pic>
        <p:nvPicPr>
          <p:cNvPr id="9" name="Picture 2" descr="https://3dtoday.ru/upload/iblock/362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800" y="4312971"/>
            <a:ext cx="2246812" cy="22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41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Профильное оборудование </a:t>
            </a:r>
            <a:r>
              <a:rPr lang="ru-RU" sz="2800" b="1" dirty="0" err="1"/>
              <a:t>Хайтек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89211" y="1449977"/>
            <a:ext cx="8618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Лазерный гравер </a:t>
            </a:r>
            <a:r>
              <a:rPr lang="ru-RU" b="1" dirty="0" err="1">
                <a:solidFill>
                  <a:srgbClr val="C00000"/>
                </a:solidFill>
              </a:rPr>
              <a:t>Rabbit</a:t>
            </a:r>
            <a:r>
              <a:rPr lang="ru-RU" b="1" dirty="0">
                <a:solidFill>
                  <a:srgbClr val="C00000"/>
                </a:solidFill>
              </a:rPr>
              <a:t> НХ-3050SG (с подъемным столом)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62595" y="2730867"/>
            <a:ext cx="54602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Главные преимущества данного лазерного станка заключаются в его небольших габаритах, а также высокой функциональности. Станок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Rabbit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3050 SG обладает рабочей поверхностью с размерами 500х300 миллиметров, а также оснащен лазерным излучателем, который имеет мощность 40 Ватт. Благодаря этому станок становится наиболее удобным при обработке небольших заготовок (к примеру, номерки, ручки, различные брелоки и т.д.).</a:t>
            </a:r>
            <a:endParaRPr lang="ru-RU" dirty="0"/>
          </a:p>
        </p:txBody>
      </p:sp>
      <p:pic>
        <p:nvPicPr>
          <p:cNvPr id="2052" name="Picture 4" descr="ÐÐ°Ð·ÐµÑÐ½ÑÐ¹ ÑÑÐ°Ð½Ð¾Ðº Rabbit ÐÐ¥-3050SG (Ñ Ð¿Ð¾Ð´ÑÐµÐ¼Ð½ÑÐ¼ ÑÑÐ¾Ð»Ð¾Ð¼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961" y="2219291"/>
            <a:ext cx="3697969" cy="369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20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Компьютерное и презентационное оборудование, программное обеспечение</a:t>
            </a:r>
            <a:endParaRPr lang="ru-RU" sz="2800" dirty="0"/>
          </a:p>
        </p:txBody>
      </p:sp>
      <p:pic>
        <p:nvPicPr>
          <p:cNvPr id="7170" name="Picture 2" descr="http://www.lcd-video.ru/foto/goods/3915_foto_large_dop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43" y="1707944"/>
            <a:ext cx="2233748" cy="420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26673" y="1707945"/>
            <a:ext cx="6498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Проектор и экран (Интерактивная панель с мобильной стойкой) панель 55"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Allegri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+ стойка + ПК</a:t>
            </a:r>
            <a:endParaRPr lang="ru-RU" dirty="0"/>
          </a:p>
        </p:txBody>
      </p:sp>
      <p:pic>
        <p:nvPicPr>
          <p:cNvPr id="7172" name="Picture 4" descr="Ð½Ð¾ÑÑÐ±ÑÐº Lenovo ThinkPad Edge E590 20NB000W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221" y="2521131"/>
            <a:ext cx="3174275" cy="317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29200" y="3174275"/>
            <a:ext cx="27693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Ноутбук с предустановленной ОС с манипулятором типа мышь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ASUS UX433FN; Lenovo ThinkPad EDGE E590 20NB000WRT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или аналог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25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Агломерации мобильного технопарка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3354388" cy="3777622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Большесельский</a:t>
            </a:r>
            <a:r>
              <a:rPr lang="ru-RU" sz="2000" dirty="0" smtClean="0"/>
              <a:t> муниципальный округ.</a:t>
            </a:r>
          </a:p>
          <a:p>
            <a:r>
              <a:rPr lang="ru-RU" sz="2000" dirty="0" err="1" smtClean="0"/>
              <a:t>Угличский</a:t>
            </a:r>
            <a:r>
              <a:rPr lang="ru-RU" sz="2000" dirty="0" smtClean="0"/>
              <a:t>  муниципальный округ</a:t>
            </a:r>
          </a:p>
          <a:p>
            <a:r>
              <a:rPr lang="ru-RU" sz="2000" dirty="0" err="1" smtClean="0"/>
              <a:t>Мышкинский</a:t>
            </a:r>
            <a:r>
              <a:rPr lang="ru-RU" sz="2000" dirty="0" smtClean="0"/>
              <a:t> муниципальный округ</a:t>
            </a:r>
          </a:p>
          <a:p>
            <a:r>
              <a:rPr lang="ru-RU" sz="2000" dirty="0" smtClean="0"/>
              <a:t>Пошехонский муниципальный округ</a:t>
            </a:r>
          </a:p>
          <a:p>
            <a:r>
              <a:rPr lang="ru-RU" sz="2000" dirty="0" err="1" smtClean="0"/>
              <a:t>Тутаевский</a:t>
            </a:r>
            <a:r>
              <a:rPr lang="ru-RU" sz="2000" dirty="0" smtClean="0"/>
              <a:t> муниципальный округ.</a:t>
            </a:r>
            <a:endParaRPr lang="ru-RU" sz="2000" dirty="0"/>
          </a:p>
        </p:txBody>
      </p:sp>
      <p:pic>
        <p:nvPicPr>
          <p:cNvPr id="4098" name="Picture 2" descr="http://poshehon.narod.ru/Todaycity/kart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35" y="1755094"/>
            <a:ext cx="4246607" cy="492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Блок-схема: объединение 9"/>
          <p:cNvSpPr/>
          <p:nvPr/>
        </p:nvSpPr>
        <p:spPr>
          <a:xfrm>
            <a:off x="8893038" y="2355124"/>
            <a:ext cx="304800" cy="266700"/>
          </a:xfrm>
          <a:prstGeom prst="flowChartMerge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Блок-схема: объединение 10"/>
          <p:cNvSpPr/>
          <p:nvPr/>
        </p:nvSpPr>
        <p:spPr>
          <a:xfrm>
            <a:off x="9197838" y="3668113"/>
            <a:ext cx="304800" cy="266700"/>
          </a:xfrm>
          <a:prstGeom prst="flowChartMerge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Блок-схема: объединение 11"/>
          <p:cNvSpPr/>
          <p:nvPr/>
        </p:nvSpPr>
        <p:spPr>
          <a:xfrm>
            <a:off x="8668202" y="4251587"/>
            <a:ext cx="304800" cy="266700"/>
          </a:xfrm>
          <a:prstGeom prst="flowChartMerge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Блок-схема: объединение 12"/>
          <p:cNvSpPr/>
          <p:nvPr/>
        </p:nvSpPr>
        <p:spPr>
          <a:xfrm>
            <a:off x="7946571" y="4518287"/>
            <a:ext cx="304800" cy="266700"/>
          </a:xfrm>
          <a:prstGeom prst="flowChartMerge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Блок-схема: объединение 13"/>
          <p:cNvSpPr/>
          <p:nvPr/>
        </p:nvSpPr>
        <p:spPr>
          <a:xfrm>
            <a:off x="7874135" y="4084922"/>
            <a:ext cx="304800" cy="266700"/>
          </a:xfrm>
          <a:prstGeom prst="flowChartMerge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902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Презентацию    подготовила: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Директор ГОАУ ДО ЯО ЦДЮТ 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Татьяна  Михайловна  </a:t>
            </a:r>
            <a:r>
              <a:rPr lang="ru-RU" b="1" dirty="0" err="1" smtClean="0">
                <a:solidFill>
                  <a:srgbClr val="C00000"/>
                </a:solidFill>
              </a:rPr>
              <a:t>Талова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20.05.209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s://vybratpravilno.ru/wp-content/uploads/2016/04/11-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135" y="1676400"/>
            <a:ext cx="5397691" cy="360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87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44137"/>
            <a:ext cx="9810206" cy="171645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002060"/>
                </a:solidFill>
                <a:latin typeface="+mn-lt"/>
              </a:rPr>
              <a:t>Технопарк адаптирован для реализации краткосрочных учебных проектов, приобретения навыков проектной деятельности, ознакомления </a:t>
            </a:r>
            <a:r>
              <a:rPr lang="ru-RU" sz="1800" dirty="0" smtClean="0">
                <a:solidFill>
                  <a:srgbClr val="002060"/>
                </a:solidFill>
                <a:latin typeface="+mn-lt"/>
              </a:rPr>
              <a:t>с</a:t>
            </a:r>
            <a:br>
              <a:rPr lang="ru-RU" sz="1800" dirty="0" smtClean="0">
                <a:solidFill>
                  <a:srgbClr val="002060"/>
                </a:solidFill>
                <a:latin typeface="+mn-lt"/>
              </a:rPr>
            </a:br>
            <a:r>
              <a:rPr lang="ru-RU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+mn-lt"/>
              </a:rPr>
              <a:t>инструментами ТРИЗ (теория решения изобретательских задач), </a:t>
            </a:r>
            <a:r>
              <a:rPr lang="ru-RU" sz="1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+mn-lt"/>
              </a:rPr>
            </a:br>
            <a:r>
              <a:rPr lang="ru-RU" sz="1800" dirty="0" smtClean="0">
                <a:solidFill>
                  <a:srgbClr val="002060"/>
                </a:solidFill>
                <a:latin typeface="+mn-lt"/>
              </a:rPr>
              <a:t>приобретения </a:t>
            </a:r>
            <a:r>
              <a:rPr lang="ru-RU" sz="1800" dirty="0">
                <a:solidFill>
                  <a:srgbClr val="002060"/>
                </a:solidFill>
                <a:latin typeface="+mn-lt"/>
              </a:rPr>
              <a:t>основ 4К-компетенций (коммуникация, креативность, </a:t>
            </a:r>
            <a:r>
              <a:rPr lang="ru-RU" sz="1800" dirty="0" err="1">
                <a:solidFill>
                  <a:srgbClr val="002060"/>
                </a:solidFill>
                <a:latin typeface="+mn-lt"/>
              </a:rPr>
              <a:t>коллаборация</a:t>
            </a:r>
            <a:r>
              <a:rPr lang="ru-RU" sz="1800" dirty="0">
                <a:solidFill>
                  <a:srgbClr val="002060"/>
                </a:solidFill>
                <a:latin typeface="+mn-lt"/>
              </a:rPr>
              <a:t>,  </a:t>
            </a:r>
            <a:r>
              <a:rPr lang="ru-RU" sz="1800" dirty="0" smtClean="0">
                <a:solidFill>
                  <a:srgbClr val="002060"/>
                </a:solidFill>
                <a:latin typeface="+mn-lt"/>
              </a:rPr>
              <a:t>критическое </a:t>
            </a:r>
            <a:r>
              <a:rPr lang="ru-RU" sz="1800" dirty="0">
                <a:solidFill>
                  <a:srgbClr val="002060"/>
                </a:solidFill>
                <a:latin typeface="+mn-lt"/>
              </a:rPr>
              <a:t>мышление</a:t>
            </a:r>
            <a:r>
              <a:rPr lang="ru-RU" sz="1800" dirty="0" smtClean="0">
                <a:solidFill>
                  <a:srgbClr val="002060"/>
                </a:solidFill>
                <a:latin typeface="+mn-lt"/>
              </a:rPr>
              <a:t>).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11183740" cy="454065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Мобильный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технопарк создается на базе перевозной автомобильной платформы и реализует обучение детей по программам инженерной направленности, а также осуществляет дополнительную подготовку и практико-ориентированное обучение педагогов школ и организаций дополнительного образования технической направленности.</a:t>
            </a:r>
          </a:p>
          <a:p>
            <a:endParaRPr lang="ru-RU" dirty="0"/>
          </a:p>
        </p:txBody>
      </p:sp>
      <p:pic>
        <p:nvPicPr>
          <p:cNvPr id="1028" name="Picture 4" descr="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354" y="3457073"/>
            <a:ext cx="7302137" cy="303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42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Финансирование про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е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кта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4743" y="1930400"/>
            <a:ext cx="9653451" cy="4470399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Стоимость проекта  «Мобильный </a:t>
            </a:r>
            <a:r>
              <a:rPr lang="ru-RU" sz="7200" dirty="0" err="1" smtClean="0">
                <a:solidFill>
                  <a:schemeClr val="accent1">
                    <a:lumMod val="75000"/>
                  </a:schemeClr>
                </a:solidFill>
              </a:rPr>
              <a:t>кванториум</a:t>
            </a: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»    -  27 341 259,00 руб.</a:t>
            </a:r>
          </a:p>
          <a:p>
            <a:pPr marL="0" indent="0">
              <a:buNone/>
            </a:pPr>
            <a:endParaRPr lang="ru-RU" sz="7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Региональные средства – 10 594 800,00 руб.</a:t>
            </a:r>
          </a:p>
          <a:p>
            <a:pPr lvl="2"/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         Мобильный </a:t>
            </a:r>
            <a:r>
              <a:rPr lang="ru-RU" sz="7200" dirty="0">
                <a:solidFill>
                  <a:schemeClr val="accent1">
                    <a:lumMod val="75000"/>
                  </a:schemeClr>
                </a:solidFill>
              </a:rPr>
              <a:t>автопоезд</a:t>
            </a:r>
          </a:p>
          <a:p>
            <a:pPr lvl="2"/>
            <a:r>
              <a:rPr lang="ru-RU" sz="7200" dirty="0">
                <a:solidFill>
                  <a:schemeClr val="accent1">
                    <a:lumMod val="75000"/>
                  </a:schemeClr>
                </a:solidFill>
              </a:rPr>
              <a:t>         Компьютерная техника  для агломераций для </a:t>
            </a: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</a:p>
          <a:p>
            <a:pPr marL="914400" lvl="2" indent="0">
              <a:buNone/>
            </a:pP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осуществления              </a:t>
            </a:r>
            <a:r>
              <a:rPr lang="ru-RU" sz="7200" dirty="0">
                <a:solidFill>
                  <a:schemeClr val="accent1">
                    <a:lumMod val="75000"/>
                  </a:schemeClr>
                </a:solidFill>
              </a:rPr>
              <a:t>дистанционного раздела образовательной программы</a:t>
            </a:r>
          </a:p>
          <a:p>
            <a:pPr marL="0" indent="0">
              <a:buNone/>
            </a:pPr>
            <a:endParaRPr lang="ru-RU" sz="7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Федеральные средства  – 16 746 459,00 руб.</a:t>
            </a:r>
          </a:p>
          <a:p>
            <a:pPr lvl="2"/>
            <a:r>
              <a:rPr lang="ru-RU" sz="6800" dirty="0" smtClean="0">
                <a:solidFill>
                  <a:schemeClr val="accent1">
                    <a:lumMod val="75000"/>
                  </a:schemeClr>
                </a:solidFill>
              </a:rPr>
              <a:t>Предметные области урока «Технология»</a:t>
            </a:r>
          </a:p>
          <a:p>
            <a:pPr lvl="2"/>
            <a:r>
              <a:rPr lang="ru-RU" sz="6800" dirty="0" smtClean="0">
                <a:solidFill>
                  <a:schemeClr val="accent1">
                    <a:lumMod val="75000"/>
                  </a:schemeClr>
                </a:solidFill>
              </a:rPr>
              <a:t>Дополнительное образование по направлениям </a:t>
            </a:r>
            <a:r>
              <a:rPr lang="ru-RU" sz="6800" dirty="0" err="1">
                <a:solidFill>
                  <a:schemeClr val="accent1">
                    <a:lumMod val="75000"/>
                  </a:schemeClr>
                </a:solidFill>
              </a:rPr>
              <a:t>К</a:t>
            </a:r>
            <a:r>
              <a:rPr lang="ru-RU" sz="6800" dirty="0" err="1" smtClean="0">
                <a:solidFill>
                  <a:schemeClr val="accent1">
                    <a:lumMod val="75000"/>
                  </a:schemeClr>
                </a:solidFill>
              </a:rPr>
              <a:t>вантумов</a:t>
            </a:r>
            <a:r>
              <a:rPr lang="ru-RU" sz="6800" dirty="0" smtClean="0">
                <a:solidFill>
                  <a:schemeClr val="accent1">
                    <a:lumMod val="75000"/>
                  </a:schemeClr>
                </a:solidFill>
              </a:rPr>
              <a:t>,  </a:t>
            </a:r>
            <a:r>
              <a:rPr lang="ru-RU" sz="6800" dirty="0" err="1">
                <a:solidFill>
                  <a:schemeClr val="accent1">
                    <a:lumMod val="75000"/>
                  </a:schemeClr>
                </a:solidFill>
              </a:rPr>
              <a:t>Х</a:t>
            </a:r>
            <a:r>
              <a:rPr lang="ru-RU" sz="6800" dirty="0" err="1" smtClean="0">
                <a:solidFill>
                  <a:schemeClr val="accent1">
                    <a:lumMod val="75000"/>
                  </a:schemeClr>
                </a:solidFill>
              </a:rPr>
              <a:t>айтек</a:t>
            </a:r>
            <a:r>
              <a:rPr lang="ru-RU" sz="6800" dirty="0" smtClean="0">
                <a:solidFill>
                  <a:schemeClr val="accent1">
                    <a:lumMod val="75000"/>
                  </a:schemeClr>
                </a:solidFill>
              </a:rPr>
              <a:t> цех.</a:t>
            </a:r>
          </a:p>
          <a:p>
            <a:pPr marL="800100" lvl="2" indent="0">
              <a:buNone/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</a:p>
          <a:p>
            <a:pPr marL="0" indent="0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8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мобильного технопарка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6914" y="1645921"/>
            <a:ext cx="10067698" cy="4767942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ru-RU" sz="5500" dirty="0"/>
              <a:t>создание новых мест в образовательных организациях различных типов для реализации дополнительных общеразвивающих программ всех направленностей в целях обеспечения охвата детей дополнительным образованием, начиная с 2020 года</a:t>
            </a:r>
            <a:r>
              <a:rPr lang="ru-RU" sz="5500" dirty="0" smtClean="0"/>
              <a:t>;</a:t>
            </a:r>
            <a:endParaRPr lang="ru-RU" sz="5500" dirty="0"/>
          </a:p>
          <a:p>
            <a:pPr lvl="0"/>
            <a:r>
              <a:rPr lang="ru-RU" sz="5500" dirty="0"/>
              <a:t>создание комплексной системы выявления, поддержки и сопровождения одаренных детей в республике для повышения качества и доступности услуг дополнительного образования</a:t>
            </a:r>
            <a:r>
              <a:rPr lang="ru-RU" sz="5500" dirty="0" smtClean="0"/>
              <a:t>;</a:t>
            </a:r>
            <a:endParaRPr lang="ru-RU" sz="5500" dirty="0"/>
          </a:p>
          <a:p>
            <a:pPr lvl="0"/>
            <a:r>
              <a:rPr lang="ru-RU" sz="5500" dirty="0"/>
              <a:t>создание единого образовательного пространства, обладающего высоким воспитывающим потенциалом, основанного на логике проектирования и реализации интенсивных профильных образовательных программ;</a:t>
            </a:r>
          </a:p>
          <a:p>
            <a:pPr lvl="0"/>
            <a:r>
              <a:rPr lang="ru-RU" sz="5500" dirty="0"/>
              <a:t>увеличение количества детей, вовлеченных в научно-техническое и инженерное творчество;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31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мобильного технопарка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8537" y="1711235"/>
            <a:ext cx="10398033" cy="468956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400" dirty="0"/>
              <a:t>взаимодействие с образовательными и другими организациями, обеспечивающими вовлечение детей разных возрастов вместе с взрослыми в решение реальных производственных задач, проектную, продуктивную деятельность, раннюю профориентацию в высокотехнологичных отраслях;</a:t>
            </a:r>
          </a:p>
          <a:p>
            <a:pPr lvl="0"/>
            <a:r>
              <a:rPr lang="ru-RU" sz="2400" dirty="0"/>
              <a:t>обеспечение программного, методического, кадрового, информационного и организационного сопровождения развития региональной системы дополнительного образования;</a:t>
            </a:r>
          </a:p>
          <a:p>
            <a:pPr lvl="0"/>
            <a:r>
              <a:rPr lang="ru-RU" sz="2400" dirty="0"/>
              <a:t>реализация механизмов </a:t>
            </a:r>
            <a:r>
              <a:rPr lang="ru-RU" sz="2400" dirty="0" smtClean="0"/>
              <a:t>сетевого </a:t>
            </a:r>
            <a:r>
              <a:rPr lang="ru-RU" sz="2400" dirty="0"/>
              <a:t>взаимодействия с применением дистанционных технологий (очные и дистанционные формы обучения);</a:t>
            </a:r>
          </a:p>
          <a:p>
            <a:pPr lvl="0"/>
            <a:r>
              <a:rPr lang="ru-RU" sz="2400" dirty="0"/>
              <a:t>проведение ранней </a:t>
            </a:r>
            <a:r>
              <a:rPr lang="ru-RU" sz="2400" dirty="0" err="1"/>
              <a:t>профориентационной</a:t>
            </a:r>
            <a:r>
              <a:rPr lang="ru-RU" sz="2400" dirty="0"/>
              <a:t> работы, осознанного профессионального выбора;</a:t>
            </a:r>
          </a:p>
          <a:p>
            <a:pPr lvl="0"/>
            <a:r>
              <a:rPr lang="ru-RU" sz="2400" dirty="0"/>
              <a:t>привлечение в систему дополнительного образования частных инвестиций.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2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Объемы и индикаторы проекта «Мобильный </a:t>
            </a:r>
            <a:r>
              <a:rPr lang="ru-RU" dirty="0" err="1"/>
              <a:t>К</a:t>
            </a:r>
            <a:r>
              <a:rPr lang="ru-RU" dirty="0" err="1" smtClean="0"/>
              <a:t>ванториум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Численность </a:t>
            </a:r>
            <a:r>
              <a:rPr lang="ru-RU" dirty="0"/>
              <a:t>детей, прошедших обучение по программам мобильного технопарка «</a:t>
            </a:r>
            <a:r>
              <a:rPr lang="ru-RU" dirty="0" err="1"/>
              <a:t>Кванториум</a:t>
            </a:r>
            <a:r>
              <a:rPr lang="ru-RU" dirty="0" smtClean="0"/>
              <a:t>» за год </a:t>
            </a:r>
            <a:r>
              <a:rPr lang="ru-RU" dirty="0"/>
              <a:t>(человек</a:t>
            </a:r>
            <a:r>
              <a:rPr lang="ru-RU" dirty="0" smtClean="0"/>
              <a:t>) – 1000 </a:t>
            </a:r>
          </a:p>
          <a:p>
            <a:r>
              <a:rPr lang="ru-RU" dirty="0"/>
              <a:t>Количество групп, обучающихся по предметной области «Технология» с использованием инфраструктуры мобильного технопарка «</a:t>
            </a:r>
            <a:r>
              <a:rPr lang="ru-RU" dirty="0" err="1"/>
              <a:t>Кванториум</a:t>
            </a:r>
            <a:r>
              <a:rPr lang="ru-RU" dirty="0"/>
              <a:t>» (единиц</a:t>
            </a:r>
            <a:r>
              <a:rPr lang="ru-RU" dirty="0" smtClean="0"/>
              <a:t>) - 9</a:t>
            </a:r>
          </a:p>
          <a:p>
            <a:r>
              <a:rPr lang="ru-RU" dirty="0"/>
              <a:t>Количество групп, обучающихся по дополнительным общеразвивающим программам естественнонаучной и технической направленностей с использованием инфраструктуры мобильного технопарка «</a:t>
            </a:r>
            <a:r>
              <a:rPr lang="ru-RU" dirty="0" err="1"/>
              <a:t>Кванториум</a:t>
            </a:r>
            <a:r>
              <a:rPr lang="ru-RU" dirty="0" smtClean="0"/>
              <a:t>»  (единиц) - 9</a:t>
            </a:r>
          </a:p>
          <a:p>
            <a:r>
              <a:rPr lang="ru-RU" dirty="0" smtClean="0"/>
              <a:t>Количество специалистов мобильного технопарка «</a:t>
            </a:r>
            <a:r>
              <a:rPr lang="ru-RU" dirty="0" err="1" smtClean="0"/>
              <a:t>Кванториум</a:t>
            </a:r>
            <a:r>
              <a:rPr lang="ru-RU" dirty="0" smtClean="0"/>
              <a:t>»– 12 чел.</a:t>
            </a:r>
          </a:p>
          <a:p>
            <a:r>
              <a:rPr lang="ru-RU" dirty="0" smtClean="0"/>
              <a:t>Количество детей охваченных массовой деятельностью – 300 чел.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27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Возрастной состав и направления образовательной деятельности мобильного технопарка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Предмет Технология -  школьники 6,7,8 классов.</a:t>
            </a:r>
          </a:p>
          <a:p>
            <a:r>
              <a:rPr lang="ru-RU" dirty="0" smtClean="0"/>
              <a:t>Дополнительное образование –  Школьники 5, 9,10,11 классов.</a:t>
            </a:r>
          </a:p>
          <a:p>
            <a:endParaRPr lang="ru-RU" dirty="0"/>
          </a:p>
          <a:p>
            <a:r>
              <a:rPr lang="ru-RU" dirty="0" smtClean="0"/>
              <a:t>Виртуальная реальность/Промышленный дизайн.</a:t>
            </a:r>
          </a:p>
          <a:p>
            <a:r>
              <a:rPr lang="ru-RU" dirty="0" smtClean="0"/>
              <a:t>Беспилотные летающие объекты/ </a:t>
            </a:r>
            <a:r>
              <a:rPr lang="ru-RU" dirty="0"/>
              <a:t>Г</a:t>
            </a:r>
            <a:r>
              <a:rPr lang="ru-RU" dirty="0" smtClean="0"/>
              <a:t>ео.</a:t>
            </a:r>
          </a:p>
          <a:p>
            <a:r>
              <a:rPr lang="ru-RU" dirty="0" smtClean="0"/>
              <a:t>Робототехника/</a:t>
            </a:r>
            <a:r>
              <a:rPr lang="en-US" dirty="0" smtClean="0"/>
              <a:t>IT-</a:t>
            </a:r>
            <a:r>
              <a:rPr lang="ru-RU" dirty="0" smtClean="0"/>
              <a:t>технологии.</a:t>
            </a:r>
          </a:p>
          <a:p>
            <a:r>
              <a:rPr lang="ru-RU" dirty="0" err="1" smtClean="0"/>
              <a:t>Хайтек</a:t>
            </a:r>
            <a:r>
              <a:rPr lang="ru-RU" dirty="0" smtClean="0"/>
              <a:t> Цех</a:t>
            </a:r>
          </a:p>
          <a:p>
            <a:r>
              <a:rPr lang="ru-RU" dirty="0" smtClean="0"/>
              <a:t>(</a:t>
            </a:r>
            <a:r>
              <a:rPr lang="ru-RU" dirty="0" err="1" smtClean="0"/>
              <a:t>Био</a:t>
            </a:r>
            <a:r>
              <a:rPr lang="ru-RU" dirty="0" smtClean="0"/>
              <a:t>/энергетика/экология/агротехника)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99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1863" y="624110"/>
            <a:ext cx="9662749" cy="98911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Содержание образования </a:t>
            </a:r>
            <a:r>
              <a:rPr lang="en-US" sz="2800" b="1" dirty="0" smtClean="0"/>
              <a:t>VR</a:t>
            </a:r>
            <a:r>
              <a:rPr lang="ru-RU" sz="2800" b="1" dirty="0" smtClean="0"/>
              <a:t>/</a:t>
            </a:r>
            <a:r>
              <a:rPr lang="ru-RU" sz="2800" b="1" dirty="0" err="1" smtClean="0"/>
              <a:t>промдизайн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90" y="4258517"/>
            <a:ext cx="3174582" cy="19352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261" y="4258517"/>
            <a:ext cx="3252625" cy="16754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2" y="1501378"/>
            <a:ext cx="4140926" cy="25416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69280" y="1613227"/>
            <a:ext cx="61526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Направление создано для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реализации полного цикла производства прототипов с применением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субстрактивных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 и аддитивных технологий. Учащиеся смогут создать работоспособные прототипы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предсерийного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 качества, проходя все стадии производства - от проектирования, до создания электронных плат и промышленного дизайна корпусных элементов.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96142" y="4043004"/>
            <a:ext cx="438120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Данная лаборатория знакомит учащихся с основами создания VR/AR моделей и приложений, позволяет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создавать интерактивные учебные пособия,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с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применением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технологий виртуальной и дополненной реальности. Так же, в рамках данного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направления  предусмотрено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изучение принципов работы в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 виртуальной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реальности, с освоением необходимых компетенций операторов VR-решений.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9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446</TotalTime>
  <Words>1544</Words>
  <Application>Microsoft Office PowerPoint</Application>
  <PresentationFormat>Широкоэкранный</PresentationFormat>
  <Paragraphs>135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Arial</vt:lpstr>
      <vt:lpstr>Calibri</vt:lpstr>
      <vt:lpstr>Century Gothic</vt:lpstr>
      <vt:lpstr>Open Sans</vt:lpstr>
      <vt:lpstr>Times New Roman</vt:lpstr>
      <vt:lpstr>Wingdings 3</vt:lpstr>
      <vt:lpstr>Легкий дым</vt:lpstr>
      <vt:lpstr>Мобильный     Кванториум Ярославская область</vt:lpstr>
      <vt:lpstr>Стратегическая цель создания мобильного детского технопарка</vt:lpstr>
      <vt:lpstr>Технопарк адаптирован для реализации краткосрочных учебных проектов, приобретения навыков проектной деятельности, ознакомления с  инструментами ТРИЗ (теория решения изобретательских задач),  приобретения основ 4К-компетенций (коммуникация, креативность, коллаборация,  критическое мышление).   </vt:lpstr>
      <vt:lpstr>Финансирование проекта</vt:lpstr>
      <vt:lpstr>Задачи мобильного технопарка</vt:lpstr>
      <vt:lpstr>Задачи мобильного технопарка</vt:lpstr>
      <vt:lpstr>Объемы и индикаторы проекта «Мобильный Кванториум»</vt:lpstr>
      <vt:lpstr>Возрастной состав и направления образовательной деятельности мобильного технопарка</vt:lpstr>
      <vt:lpstr>Содержание образования VR/промдизайн</vt:lpstr>
      <vt:lpstr>Профильное оборудование «VR/Промдизайн»</vt:lpstr>
      <vt:lpstr>Профильное оборудование «VR/Промдизайн»</vt:lpstr>
      <vt:lpstr>Профильное оборудование «VR/Промдизайн»</vt:lpstr>
      <vt:lpstr>Профильное оборудование «VR/Промдизайн»</vt:lpstr>
      <vt:lpstr>Содержание образования Аэро/Гео</vt:lpstr>
      <vt:lpstr>Профильное оборудование «Гео/Аэро»</vt:lpstr>
      <vt:lpstr>Профильное оборудование «Гео/Аэро»</vt:lpstr>
      <vt:lpstr>Содержание образования  РОБО/IT   </vt:lpstr>
      <vt:lpstr>Профильное оборудование «Робо/IT»</vt:lpstr>
      <vt:lpstr>Профильное оборудование «Робо/IT»</vt:lpstr>
      <vt:lpstr>Профильное оборудование «Робо/IT»</vt:lpstr>
      <vt:lpstr>Содержание образования хайтек цеха</vt:lpstr>
      <vt:lpstr>Профильное оборудование Хайтек</vt:lpstr>
      <vt:lpstr>Профильное оборудование Хайтек</vt:lpstr>
      <vt:lpstr>Компьютерное и презентационное оборудование, программное обеспечение</vt:lpstr>
      <vt:lpstr>Агломерации мобильного технопарка</vt:lpstr>
      <vt:lpstr>Спасибо за внимание!!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Мобильный«Кванториум» Ярославская область</dc:title>
  <dc:creator>Windows User</dc:creator>
  <cp:lastModifiedBy>Windows User</cp:lastModifiedBy>
  <cp:revision>40</cp:revision>
  <dcterms:created xsi:type="dcterms:W3CDTF">2019-05-17T06:47:26Z</dcterms:created>
  <dcterms:modified xsi:type="dcterms:W3CDTF">2019-05-20T07:40:50Z</dcterms:modified>
</cp:coreProperties>
</file>